
<file path=[Content_Types].xml><?xml version="1.0" encoding="utf-8"?>
<Types xmlns="http://schemas.openxmlformats.org/package/2006/content-types">
  <Default Extension="png" ContentType="image/png"/>
  <Default Extension="jpeg" ContentType="image/jpeg"/>
  <Default Extension="m4a" ContentType="audio/mp4"/>
  <Default Extension="emf" ContentType="image/x-emf"/>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28"/>
  </p:notesMasterIdLst>
  <p:sldIdLst>
    <p:sldId id="256" r:id="rId2"/>
    <p:sldId id="283" r:id="rId3"/>
    <p:sldId id="258" r:id="rId4"/>
    <p:sldId id="292" r:id="rId5"/>
    <p:sldId id="290" r:id="rId6"/>
    <p:sldId id="285" r:id="rId7"/>
    <p:sldId id="259" r:id="rId8"/>
    <p:sldId id="286" r:id="rId9"/>
    <p:sldId id="261" r:id="rId10"/>
    <p:sldId id="262" r:id="rId11"/>
    <p:sldId id="264" r:id="rId12"/>
    <p:sldId id="263" r:id="rId13"/>
    <p:sldId id="287" r:id="rId14"/>
    <p:sldId id="293" r:id="rId15"/>
    <p:sldId id="277" r:id="rId16"/>
    <p:sldId id="288" r:id="rId17"/>
    <p:sldId id="278" r:id="rId18"/>
    <p:sldId id="279" r:id="rId19"/>
    <p:sldId id="289" r:id="rId20"/>
    <p:sldId id="280" r:id="rId21"/>
    <p:sldId id="272" r:id="rId22"/>
    <p:sldId id="281" r:id="rId23"/>
    <p:sldId id="273" r:id="rId24"/>
    <p:sldId id="274" r:id="rId25"/>
    <p:sldId id="275" r:id="rId26"/>
    <p:sldId id="276" r:id="rId27"/>
  </p:sldIdLst>
  <p:sldSz cx="9144000" cy="6858000" type="screen4x3"/>
  <p:notesSz cx="6735763" cy="98663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015" autoAdjust="0"/>
    <p:restoredTop sz="85820" autoAdjust="0"/>
  </p:normalViewPr>
  <p:slideViewPr>
    <p:cSldViewPr snapToGrid="0">
      <p:cViewPr varScale="1">
        <p:scale>
          <a:sx n="76" d="100"/>
          <a:sy n="76" d="100"/>
        </p:scale>
        <p:origin x="1104" y="90"/>
      </p:cViewPr>
      <p:guideLst/>
    </p:cSldViewPr>
  </p:slideViewPr>
  <p:notesTextViewPr>
    <p:cViewPr>
      <p:scale>
        <a:sx n="1" d="1"/>
        <a:sy n="1" d="1"/>
      </p:scale>
      <p:origin x="0" y="0"/>
    </p:cViewPr>
  </p:notesTextViewPr>
  <p:notesViewPr>
    <p:cSldViewPr snapToGrid="0">
      <p:cViewPr>
        <p:scale>
          <a:sx n="90" d="100"/>
          <a:sy n="90" d="100"/>
        </p:scale>
        <p:origin x="2148" y="-42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9413" cy="4953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14763" y="0"/>
            <a:ext cx="2919412" cy="495300"/>
          </a:xfrm>
          <a:prstGeom prst="rect">
            <a:avLst/>
          </a:prstGeom>
        </p:spPr>
        <p:txBody>
          <a:bodyPr vert="horz" lIns="91440" tIns="45720" rIns="91440" bIns="45720" rtlCol="0"/>
          <a:lstStyle>
            <a:lvl1pPr algn="r">
              <a:defRPr sz="1200"/>
            </a:lvl1pPr>
          </a:lstStyle>
          <a:p>
            <a:fld id="{E57820F3-7BB7-4B43-8CEF-DB3745348882}" type="datetimeFigureOut">
              <a:rPr lang="en-GB" smtClean="0"/>
              <a:t>27/01/2021</a:t>
            </a:fld>
            <a:endParaRPr lang="en-GB"/>
          </a:p>
        </p:txBody>
      </p:sp>
      <p:sp>
        <p:nvSpPr>
          <p:cNvPr id="4" name="Slide Image Placeholder 3"/>
          <p:cNvSpPr>
            <a:spLocks noGrp="1" noRot="1" noChangeAspect="1"/>
          </p:cNvSpPr>
          <p:nvPr>
            <p:ph type="sldImg" idx="2"/>
          </p:nvPr>
        </p:nvSpPr>
        <p:spPr>
          <a:xfrm>
            <a:off x="1147763" y="1233488"/>
            <a:ext cx="4440237" cy="33289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3100" y="4748213"/>
            <a:ext cx="5389563" cy="3884612"/>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371013"/>
            <a:ext cx="2919413" cy="4953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14763" y="9371013"/>
            <a:ext cx="2919412" cy="495300"/>
          </a:xfrm>
          <a:prstGeom prst="rect">
            <a:avLst/>
          </a:prstGeom>
        </p:spPr>
        <p:txBody>
          <a:bodyPr vert="horz" lIns="91440" tIns="45720" rIns="91440" bIns="45720" rtlCol="0" anchor="b"/>
          <a:lstStyle>
            <a:lvl1pPr algn="r">
              <a:defRPr sz="1200"/>
            </a:lvl1pPr>
          </a:lstStyle>
          <a:p>
            <a:fld id="{F54BD2B7-2D07-4299-B728-74C6042140C2}" type="slidenum">
              <a:rPr lang="en-GB" smtClean="0"/>
              <a:t>‹#›</a:t>
            </a:fld>
            <a:endParaRPr lang="en-GB"/>
          </a:p>
        </p:txBody>
      </p:sp>
    </p:spTree>
    <p:extLst>
      <p:ext uri="{BB962C8B-B14F-4D97-AF65-F5344CB8AC3E}">
        <p14:creationId xmlns:p14="http://schemas.microsoft.com/office/powerpoint/2010/main" val="29772545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7763" y="1233488"/>
            <a:ext cx="4440237" cy="3328987"/>
          </a:xfrm>
        </p:spPr>
      </p:sp>
      <p:sp>
        <p:nvSpPr>
          <p:cNvPr id="3" name="Notes Placeholder 2"/>
          <p:cNvSpPr>
            <a:spLocks noGrp="1"/>
          </p:cNvSpPr>
          <p:nvPr>
            <p:ph type="body" idx="1"/>
          </p:nvPr>
        </p:nvSpPr>
        <p:spPr/>
        <p:txBody>
          <a:bodyPr/>
          <a:lstStyle/>
          <a:p>
            <a:r>
              <a:rPr lang="en-GB" dirty="0"/>
              <a:t>Introduce yourself.</a:t>
            </a:r>
          </a:p>
          <a:p>
            <a:r>
              <a:rPr lang="en-GB" dirty="0"/>
              <a:t>Introduce the Lincolnshire Wildlife Trust.</a:t>
            </a:r>
          </a:p>
          <a:p>
            <a:r>
              <a:rPr lang="en-GB" dirty="0"/>
              <a:t>Introduce subject of this assembly.</a:t>
            </a:r>
          </a:p>
          <a:p>
            <a:endParaRPr lang="en-GB" dirty="0"/>
          </a:p>
          <a:p>
            <a:r>
              <a:rPr lang="en-GB" dirty="0"/>
              <a:t>Talk about plants and how interesting and important they are to all our lives.</a:t>
            </a:r>
          </a:p>
          <a:p>
            <a:r>
              <a:rPr lang="en-GB" dirty="0"/>
              <a:t> </a:t>
            </a:r>
          </a:p>
          <a:p>
            <a:endParaRPr lang="en-GB" dirty="0"/>
          </a:p>
        </p:txBody>
      </p:sp>
      <p:sp>
        <p:nvSpPr>
          <p:cNvPr id="4" name="Slide Number Placeholder 3"/>
          <p:cNvSpPr>
            <a:spLocks noGrp="1"/>
          </p:cNvSpPr>
          <p:nvPr>
            <p:ph type="sldNum" sz="quarter" idx="10"/>
          </p:nvPr>
        </p:nvSpPr>
        <p:spPr/>
        <p:txBody>
          <a:bodyPr/>
          <a:lstStyle/>
          <a:p>
            <a:fld id="{F54BD2B7-2D07-4299-B728-74C6042140C2}" type="slidenum">
              <a:rPr lang="en-GB" smtClean="0"/>
              <a:t>1</a:t>
            </a:fld>
            <a:endParaRPr lang="en-GB"/>
          </a:p>
        </p:txBody>
      </p:sp>
    </p:spTree>
    <p:extLst>
      <p:ext uri="{BB962C8B-B14F-4D97-AF65-F5344CB8AC3E}">
        <p14:creationId xmlns:p14="http://schemas.microsoft.com/office/powerpoint/2010/main" val="22255656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0138" y="1233488"/>
            <a:ext cx="4440237" cy="3328987"/>
          </a:xfrm>
        </p:spPr>
      </p:sp>
      <p:sp>
        <p:nvSpPr>
          <p:cNvPr id="3" name="Notes Placeholder 2"/>
          <p:cNvSpPr>
            <a:spLocks noGrp="1"/>
          </p:cNvSpPr>
          <p:nvPr>
            <p:ph type="body" idx="1"/>
          </p:nvPr>
        </p:nvSpPr>
        <p:spPr/>
        <p:txBody>
          <a:bodyPr/>
          <a:lstStyle/>
          <a:p>
            <a:r>
              <a:rPr lang="en-GB" dirty="0"/>
              <a:t>Where would we be without trees? They are a part of our natural global environment, are used to build the very buildings that we live in, and we even write with, eat food from, sit on, and read from products that are made from them.</a:t>
            </a:r>
          </a:p>
          <a:p>
            <a:endParaRPr lang="en-GB" dirty="0"/>
          </a:p>
          <a:p>
            <a:r>
              <a:rPr lang="en-GB" dirty="0"/>
              <a:t>Because trees are so important, there are many reasons why we should plant more of them. Ask the children for ideas of why they are so important.</a:t>
            </a:r>
          </a:p>
          <a:p>
            <a:endParaRPr lang="en-GB" dirty="0"/>
          </a:p>
          <a:p>
            <a:r>
              <a:rPr lang="en-GB" dirty="0"/>
              <a:t>(see 20 reasons why trees are terrific for ideas!)</a:t>
            </a:r>
          </a:p>
        </p:txBody>
      </p:sp>
      <p:sp>
        <p:nvSpPr>
          <p:cNvPr id="4" name="Slide Number Placeholder 3"/>
          <p:cNvSpPr>
            <a:spLocks noGrp="1"/>
          </p:cNvSpPr>
          <p:nvPr>
            <p:ph type="sldNum" sz="quarter" idx="10"/>
          </p:nvPr>
        </p:nvSpPr>
        <p:spPr/>
        <p:txBody>
          <a:bodyPr/>
          <a:lstStyle/>
          <a:p>
            <a:fld id="{F54BD2B7-2D07-4299-B728-74C6042140C2}" type="slidenum">
              <a:rPr lang="en-GB" smtClean="0"/>
              <a:t>15</a:t>
            </a:fld>
            <a:endParaRPr lang="en-GB" dirty="0"/>
          </a:p>
        </p:txBody>
      </p:sp>
    </p:spTree>
    <p:extLst>
      <p:ext uri="{BB962C8B-B14F-4D97-AF65-F5344CB8AC3E}">
        <p14:creationId xmlns:p14="http://schemas.microsoft.com/office/powerpoint/2010/main" val="11449642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Deciduous trees shed their leaves seasonally and evergreen trees keep their foliage throughout the year. Deciduous trees are adapted to tolerate cold and dry weather conditions by shedding their leaves while evergreens do not. Evergreens can survive with low soil nutrients</a:t>
            </a:r>
          </a:p>
          <a:p>
            <a:endParaRPr lang="en-GB" dirty="0"/>
          </a:p>
          <a:p>
            <a:r>
              <a:rPr lang="en-GB" dirty="0"/>
              <a:t>Can the children name a few? </a:t>
            </a:r>
          </a:p>
        </p:txBody>
      </p:sp>
      <p:sp>
        <p:nvSpPr>
          <p:cNvPr id="4" name="Slide Number Placeholder 3"/>
          <p:cNvSpPr>
            <a:spLocks noGrp="1"/>
          </p:cNvSpPr>
          <p:nvPr>
            <p:ph type="sldNum" sz="quarter" idx="10"/>
          </p:nvPr>
        </p:nvSpPr>
        <p:spPr/>
        <p:txBody>
          <a:bodyPr/>
          <a:lstStyle/>
          <a:p>
            <a:fld id="{F54BD2B7-2D07-4299-B728-74C6042140C2}" type="slidenum">
              <a:rPr lang="en-GB" smtClean="0"/>
              <a:t>17</a:t>
            </a:fld>
            <a:endParaRPr lang="en-GB"/>
          </a:p>
        </p:txBody>
      </p:sp>
    </p:spTree>
    <p:extLst>
      <p:ext uri="{BB962C8B-B14F-4D97-AF65-F5344CB8AC3E}">
        <p14:creationId xmlns:p14="http://schemas.microsoft.com/office/powerpoint/2010/main" val="37964139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type of tree helps us understand the seasons?  DECIDUOUS </a:t>
            </a:r>
          </a:p>
          <a:p>
            <a:r>
              <a:rPr lang="en-GB" dirty="0"/>
              <a:t>Look at the pictures with them What can they see?</a:t>
            </a:r>
          </a:p>
          <a:p>
            <a:r>
              <a:rPr lang="en-GB" dirty="0"/>
              <a:t>Have they seen any tress in their grounds that look like this?</a:t>
            </a:r>
          </a:p>
        </p:txBody>
      </p:sp>
      <p:sp>
        <p:nvSpPr>
          <p:cNvPr id="4" name="Slide Number Placeholder 3"/>
          <p:cNvSpPr>
            <a:spLocks noGrp="1"/>
          </p:cNvSpPr>
          <p:nvPr>
            <p:ph type="sldNum" sz="quarter" idx="10"/>
          </p:nvPr>
        </p:nvSpPr>
        <p:spPr/>
        <p:txBody>
          <a:bodyPr/>
          <a:lstStyle/>
          <a:p>
            <a:fld id="{F54BD2B7-2D07-4299-B728-74C6042140C2}" type="slidenum">
              <a:rPr lang="en-GB" smtClean="0"/>
              <a:t>18</a:t>
            </a:fld>
            <a:endParaRPr lang="en-GB"/>
          </a:p>
        </p:txBody>
      </p:sp>
    </p:spTree>
    <p:extLst>
      <p:ext uri="{BB962C8B-B14F-4D97-AF65-F5344CB8AC3E}">
        <p14:creationId xmlns:p14="http://schemas.microsoft.com/office/powerpoint/2010/main" val="16204141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Explain to the children how important the seeds of a tree are in the life cycle and how each one has the potential to be an offspring of its parent and grow into a great tree.</a:t>
            </a:r>
          </a:p>
          <a:p>
            <a:endParaRPr lang="en-GB" dirty="0"/>
          </a:p>
          <a:p>
            <a:r>
              <a:rPr lang="en-GB" dirty="0"/>
              <a:t>Discuss how different seeds are spread- animal, wind, water, deposits after eating by birds and other animals and why they need to be moved away from the parent due to competition for space, nutrients and water,</a:t>
            </a:r>
          </a:p>
          <a:p>
            <a:r>
              <a:rPr lang="en-US" dirty="0"/>
              <a:t>A</a:t>
            </a:r>
            <a:r>
              <a:rPr lang="en-GB" dirty="0" err="1"/>
              <a:t>lder</a:t>
            </a:r>
            <a:r>
              <a:rPr lang="en-GB" dirty="0"/>
              <a:t> seeds can float in water for up to a year and still germinate. Pine seeds can be wind blown as well as eaten by animals </a:t>
            </a:r>
            <a:r>
              <a:rPr lang="en-GB"/>
              <a:t>and birds</a:t>
            </a:r>
            <a:endParaRPr lang="en-GB" dirty="0"/>
          </a:p>
        </p:txBody>
      </p:sp>
      <p:sp>
        <p:nvSpPr>
          <p:cNvPr id="4" name="Slide Number Placeholder 3"/>
          <p:cNvSpPr>
            <a:spLocks noGrp="1"/>
          </p:cNvSpPr>
          <p:nvPr>
            <p:ph type="sldNum" sz="quarter" idx="10"/>
          </p:nvPr>
        </p:nvSpPr>
        <p:spPr/>
        <p:txBody>
          <a:bodyPr/>
          <a:lstStyle/>
          <a:p>
            <a:fld id="{F54BD2B7-2D07-4299-B728-74C6042140C2}" type="slidenum">
              <a:rPr lang="en-GB" smtClean="0"/>
              <a:t>20</a:t>
            </a:fld>
            <a:endParaRPr lang="en-GB"/>
          </a:p>
        </p:txBody>
      </p:sp>
    </p:spTree>
    <p:extLst>
      <p:ext uri="{BB962C8B-B14F-4D97-AF65-F5344CB8AC3E}">
        <p14:creationId xmlns:p14="http://schemas.microsoft.com/office/powerpoint/2010/main" val="7839812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Plants - collected by naturalists and scientists for hundreds of years.</a:t>
            </a:r>
          </a:p>
          <a:p>
            <a:r>
              <a:rPr lang="en-GB" dirty="0"/>
              <a:t> </a:t>
            </a:r>
          </a:p>
          <a:p>
            <a:r>
              <a:rPr lang="en-GB" dirty="0"/>
              <a:t>Example of collectors</a:t>
            </a:r>
          </a:p>
          <a:p>
            <a:endParaRPr lang="en-GB" dirty="0"/>
          </a:p>
          <a:p>
            <a:r>
              <a:rPr lang="en-GB" dirty="0"/>
              <a:t>Sir Joseph Banks from Revesby near Horncastle, Lincolnshire (1743 – 1820). </a:t>
            </a:r>
          </a:p>
          <a:p>
            <a:r>
              <a:rPr lang="en-GB" dirty="0"/>
              <a:t>Became interested in botany at school aged 9.</a:t>
            </a:r>
          </a:p>
          <a:p>
            <a:r>
              <a:rPr lang="en-GB" dirty="0"/>
              <a:t> Travelled with Captain James Cook to Australia and New Zealand in 1768 when he was only 25, collecting plants that hadn’t been seen in Britain at that time. </a:t>
            </a:r>
          </a:p>
          <a:p>
            <a:endParaRPr lang="en-GB" dirty="0"/>
          </a:p>
          <a:p>
            <a:r>
              <a:rPr lang="en-GB" dirty="0"/>
              <a:t>Some specimens held in the NHM, London others at Kew Gardens, London</a:t>
            </a:r>
          </a:p>
          <a:p>
            <a:r>
              <a:rPr lang="en-GB" dirty="0"/>
              <a:t> </a:t>
            </a:r>
          </a:p>
          <a:p>
            <a:r>
              <a:rPr lang="en-GB" dirty="0"/>
              <a:t>E. Joan Gibbons from Holton-le-Moor, near Market </a:t>
            </a:r>
            <a:r>
              <a:rPr lang="en-GB" dirty="0" err="1"/>
              <a:t>Rasen</a:t>
            </a:r>
            <a:r>
              <a:rPr lang="en-GB" dirty="0"/>
              <a:t>, Lincolnshire (1902 – 1988).</a:t>
            </a:r>
          </a:p>
          <a:p>
            <a:r>
              <a:rPr lang="en-GB" dirty="0"/>
              <a:t>Became interested in wildflowers whilst a child and went to her first meeting about wildlife at the age of 11.</a:t>
            </a:r>
          </a:p>
          <a:p>
            <a:r>
              <a:rPr lang="en-GB" dirty="0"/>
              <a:t>Specimens she collected now in the British and Irish Herbarium at Natural History Museum.</a:t>
            </a:r>
          </a:p>
          <a:p>
            <a:endParaRPr lang="en-GB" dirty="0"/>
          </a:p>
          <a:p>
            <a:endParaRPr lang="en-GB" dirty="0"/>
          </a:p>
        </p:txBody>
      </p:sp>
      <p:sp>
        <p:nvSpPr>
          <p:cNvPr id="4" name="Slide Number Placeholder 3"/>
          <p:cNvSpPr>
            <a:spLocks noGrp="1"/>
          </p:cNvSpPr>
          <p:nvPr>
            <p:ph type="sldNum" sz="quarter" idx="10"/>
          </p:nvPr>
        </p:nvSpPr>
        <p:spPr/>
        <p:txBody>
          <a:bodyPr/>
          <a:lstStyle/>
          <a:p>
            <a:fld id="{F54BD2B7-2D07-4299-B728-74C6042140C2}" type="slidenum">
              <a:rPr lang="en-GB" smtClean="0"/>
              <a:t>21</a:t>
            </a:fld>
            <a:endParaRPr lang="en-GB"/>
          </a:p>
        </p:txBody>
      </p:sp>
    </p:spTree>
    <p:extLst>
      <p:ext uri="{BB962C8B-B14F-4D97-AF65-F5344CB8AC3E}">
        <p14:creationId xmlns:p14="http://schemas.microsoft.com/office/powerpoint/2010/main" val="21177695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3099" y="4726947"/>
            <a:ext cx="5389563" cy="5001843"/>
          </a:xfrm>
        </p:spPr>
        <p:txBody>
          <a:bodyPr/>
          <a:lstStyle/>
          <a:p>
            <a:r>
              <a:rPr lang="en-GB" dirty="0"/>
              <a:t>These are all examples found in the Sir Joseph Banks garden in Horncastle, grown from seeds from the time he travelled and brought back plants from his travels.</a:t>
            </a:r>
          </a:p>
          <a:p>
            <a:r>
              <a:rPr lang="en-GB" dirty="0"/>
              <a:t>They may have some examples in their own gardens</a:t>
            </a:r>
          </a:p>
          <a:p>
            <a:r>
              <a:rPr lang="en-GB" dirty="0"/>
              <a:t>Have fun getting them to guess the common name with the Latin name and where they come from.</a:t>
            </a:r>
          </a:p>
          <a:p>
            <a:endParaRPr lang="en-GB" dirty="0"/>
          </a:p>
          <a:p>
            <a:r>
              <a:rPr lang="en-GB" dirty="0" err="1"/>
              <a:t>Chaenomoles</a:t>
            </a:r>
            <a:r>
              <a:rPr lang="en-GB" dirty="0"/>
              <a:t> </a:t>
            </a:r>
            <a:r>
              <a:rPr lang="en-GB" dirty="0" err="1"/>
              <a:t>speciosa</a:t>
            </a:r>
            <a:r>
              <a:rPr lang="en-GB" dirty="0"/>
              <a:t> ‘</a:t>
            </a:r>
            <a:r>
              <a:rPr lang="en-GB" dirty="0" err="1"/>
              <a:t>Splendens</a:t>
            </a:r>
            <a:r>
              <a:rPr lang="en-GB" dirty="0"/>
              <a:t>’</a:t>
            </a:r>
          </a:p>
          <a:p>
            <a:r>
              <a:rPr lang="en-GB" dirty="0"/>
              <a:t>Common Name: Japanese Quince</a:t>
            </a:r>
          </a:p>
          <a:p>
            <a:r>
              <a:rPr lang="en-GB" dirty="0"/>
              <a:t>Family: ROSACEAE</a:t>
            </a:r>
          </a:p>
          <a:p>
            <a:r>
              <a:rPr lang="en-GB" dirty="0"/>
              <a:t>Region: Asia</a:t>
            </a:r>
          </a:p>
          <a:p>
            <a:endParaRPr lang="en-GB" dirty="0"/>
          </a:p>
          <a:p>
            <a:r>
              <a:rPr lang="en-GB" dirty="0" err="1"/>
              <a:t>Dicksonia</a:t>
            </a:r>
            <a:r>
              <a:rPr lang="en-GB" dirty="0"/>
              <a:t> Antarctica</a:t>
            </a:r>
          </a:p>
          <a:p>
            <a:r>
              <a:rPr lang="en-GB" dirty="0"/>
              <a:t>Common Name: Soft Tree Fern</a:t>
            </a:r>
          </a:p>
          <a:p>
            <a:r>
              <a:rPr lang="en-GB" dirty="0"/>
              <a:t>Family: DICKSONIACEAE</a:t>
            </a:r>
          </a:p>
          <a:p>
            <a:r>
              <a:rPr lang="en-GB" dirty="0"/>
              <a:t>Region: New Zealand &amp; Australia</a:t>
            </a:r>
          </a:p>
          <a:p>
            <a:endParaRPr lang="en-GB" dirty="0"/>
          </a:p>
          <a:p>
            <a:r>
              <a:rPr lang="en-GB" dirty="0" err="1"/>
              <a:t>Cordyline</a:t>
            </a:r>
            <a:r>
              <a:rPr lang="en-GB" dirty="0"/>
              <a:t> </a:t>
            </a:r>
            <a:r>
              <a:rPr lang="en-GB" dirty="0" err="1"/>
              <a:t>australis</a:t>
            </a:r>
            <a:endParaRPr lang="en-GB" dirty="0"/>
          </a:p>
          <a:p>
            <a:r>
              <a:rPr lang="en-GB" dirty="0"/>
              <a:t>Common Name: Cabbage Tree</a:t>
            </a:r>
          </a:p>
          <a:p>
            <a:r>
              <a:rPr lang="en-GB" dirty="0"/>
              <a:t>Family: ASPARAGACEAE</a:t>
            </a:r>
          </a:p>
          <a:p>
            <a:r>
              <a:rPr lang="en-GB" dirty="0"/>
              <a:t>Region: New Zealand</a:t>
            </a:r>
          </a:p>
          <a:p>
            <a:endParaRPr lang="en-GB" dirty="0"/>
          </a:p>
          <a:p>
            <a:r>
              <a:rPr lang="en-GB" dirty="0"/>
              <a:t>Eucalyptus </a:t>
            </a:r>
            <a:r>
              <a:rPr lang="en-GB" dirty="0" err="1"/>
              <a:t>mitchelliana</a:t>
            </a:r>
            <a:endParaRPr lang="en-GB" dirty="0"/>
          </a:p>
          <a:p>
            <a:r>
              <a:rPr lang="en-GB" dirty="0"/>
              <a:t>Common Name: Buffalo </a:t>
            </a:r>
            <a:r>
              <a:rPr lang="en-GB" dirty="0" err="1"/>
              <a:t>Sallee</a:t>
            </a:r>
            <a:endParaRPr lang="en-GB" dirty="0"/>
          </a:p>
          <a:p>
            <a:r>
              <a:rPr lang="en-GB" dirty="0"/>
              <a:t>Family: MYRTACEAE</a:t>
            </a:r>
          </a:p>
          <a:p>
            <a:r>
              <a:rPr lang="en-GB" dirty="0"/>
              <a:t>Region: Australia</a:t>
            </a:r>
          </a:p>
          <a:p>
            <a:endParaRPr lang="en-GB" dirty="0"/>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F54BD2B7-2D07-4299-B728-74C6042140C2}" type="slidenum">
              <a:rPr lang="en-GB" smtClean="0"/>
              <a:t>22</a:t>
            </a:fld>
            <a:endParaRPr lang="en-GB"/>
          </a:p>
        </p:txBody>
      </p:sp>
    </p:spTree>
    <p:extLst>
      <p:ext uri="{BB962C8B-B14F-4D97-AF65-F5344CB8AC3E}">
        <p14:creationId xmlns:p14="http://schemas.microsoft.com/office/powerpoint/2010/main" val="8294319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Collections are called Herbaria.</a:t>
            </a:r>
          </a:p>
          <a:p>
            <a:r>
              <a:rPr lang="en-GB" dirty="0"/>
              <a:t>What is a Herbarium?</a:t>
            </a:r>
          </a:p>
          <a:p>
            <a:endParaRPr lang="en-GB" dirty="0"/>
          </a:p>
          <a:p>
            <a:r>
              <a:rPr lang="en-GB" dirty="0"/>
              <a:t>A collection of pressed and mounted plants that includes information about when it was collected, where, who collected it, habitat, colour of flower/seeds.</a:t>
            </a:r>
          </a:p>
          <a:p>
            <a:r>
              <a:rPr lang="en-GB" dirty="0"/>
              <a:t> </a:t>
            </a:r>
          </a:p>
          <a:p>
            <a:r>
              <a:rPr lang="en-GB" dirty="0"/>
              <a:t>Several herbaria with plants from around the world in the Natural History Museum, London.</a:t>
            </a:r>
          </a:p>
        </p:txBody>
      </p:sp>
      <p:sp>
        <p:nvSpPr>
          <p:cNvPr id="4" name="Slide Number Placeholder 3"/>
          <p:cNvSpPr>
            <a:spLocks noGrp="1"/>
          </p:cNvSpPr>
          <p:nvPr>
            <p:ph type="sldNum" sz="quarter" idx="10"/>
          </p:nvPr>
        </p:nvSpPr>
        <p:spPr/>
        <p:txBody>
          <a:bodyPr/>
          <a:lstStyle/>
          <a:p>
            <a:fld id="{F54BD2B7-2D07-4299-B728-74C6042140C2}" type="slidenum">
              <a:rPr lang="en-GB" smtClean="0"/>
              <a:t>23</a:t>
            </a:fld>
            <a:endParaRPr lang="en-GB"/>
          </a:p>
        </p:txBody>
      </p:sp>
    </p:spTree>
    <p:extLst>
      <p:ext uri="{BB962C8B-B14F-4D97-AF65-F5344CB8AC3E}">
        <p14:creationId xmlns:p14="http://schemas.microsoft.com/office/powerpoint/2010/main" val="32299609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collection of pressed and mounted plants that includes information about when it was collected, where, who collected it, habitat, colour of flower/seeds.</a:t>
            </a:r>
          </a:p>
          <a:p>
            <a:endParaRPr lang="en-GB" dirty="0"/>
          </a:p>
          <a:p>
            <a:r>
              <a:rPr lang="en-GB" dirty="0"/>
              <a:t>Sir Joseph Banks Centre, Horncastle</a:t>
            </a:r>
          </a:p>
          <a:p>
            <a:r>
              <a:rPr lang="en-GB" dirty="0"/>
              <a:t> </a:t>
            </a:r>
          </a:p>
          <a:p>
            <a:r>
              <a:rPr lang="en-GB" dirty="0"/>
              <a:t>Several herbaria with plants from around the world in the Natural History Museum, London.</a:t>
            </a:r>
          </a:p>
          <a:p>
            <a:endParaRPr lang="en-GB" dirty="0"/>
          </a:p>
          <a:p>
            <a:r>
              <a:rPr lang="en-GB" dirty="0"/>
              <a:t>Plants are such an important part of our modern world that a lot of research has already been carried out but much more is needed. </a:t>
            </a:r>
          </a:p>
          <a:p>
            <a:endParaRPr lang="en-GB" dirty="0"/>
          </a:p>
          <a:p>
            <a:r>
              <a:rPr lang="en-GB" dirty="0"/>
              <a:t>Impact of activity is measured using collections of plants collected from hundreds of years ago compared to plants collected now.</a:t>
            </a:r>
          </a:p>
          <a:p>
            <a:endParaRPr lang="en-GB" dirty="0"/>
          </a:p>
        </p:txBody>
      </p:sp>
      <p:sp>
        <p:nvSpPr>
          <p:cNvPr id="4" name="Slide Number Placeholder 3"/>
          <p:cNvSpPr>
            <a:spLocks noGrp="1"/>
          </p:cNvSpPr>
          <p:nvPr>
            <p:ph type="sldNum" sz="quarter" idx="10"/>
          </p:nvPr>
        </p:nvSpPr>
        <p:spPr/>
        <p:txBody>
          <a:bodyPr/>
          <a:lstStyle/>
          <a:p>
            <a:fld id="{F54BD2B7-2D07-4299-B728-74C6042140C2}" type="slidenum">
              <a:rPr lang="en-GB" smtClean="0"/>
              <a:t>24</a:t>
            </a:fld>
            <a:endParaRPr lang="en-GB"/>
          </a:p>
        </p:txBody>
      </p:sp>
    </p:spTree>
    <p:extLst>
      <p:ext uri="{BB962C8B-B14F-4D97-AF65-F5344CB8AC3E}">
        <p14:creationId xmlns:p14="http://schemas.microsoft.com/office/powerpoint/2010/main" val="5476900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study of plants is called Botany.</a:t>
            </a:r>
          </a:p>
          <a:p>
            <a:endParaRPr lang="en-GB" dirty="0"/>
          </a:p>
          <a:p>
            <a:r>
              <a:rPr lang="en-GB" dirty="0"/>
              <a:t>Botany the scientific study of the physiology, structure, genetics, ecology, distribution, classification, and economic importance of plants.</a:t>
            </a:r>
          </a:p>
          <a:p>
            <a:r>
              <a:rPr lang="en-GB" dirty="0"/>
              <a:t> </a:t>
            </a:r>
          </a:p>
          <a:p>
            <a:r>
              <a:rPr lang="en-GB" dirty="0"/>
              <a:t>Herbaria are used to compare plants from hundreds of years ago with plants collected recently.  The DNA or genetic make-up can be studied to look for changes.  The active substances that form the basis of medicines are also studied to see if they can be used to cure more or different diseases.</a:t>
            </a:r>
          </a:p>
          <a:p>
            <a:r>
              <a:rPr lang="en-GB" dirty="0"/>
              <a:t> </a:t>
            </a:r>
          </a:p>
          <a:p>
            <a:r>
              <a:rPr lang="en-GB" dirty="0"/>
              <a:t>Collections of plants can also be used to show which plants have become extinct over time, which plants have spread and which plants are more or less common. </a:t>
            </a:r>
          </a:p>
          <a:p>
            <a:endParaRPr lang="en-GB" dirty="0"/>
          </a:p>
          <a:p>
            <a:r>
              <a:rPr lang="en-GB" dirty="0"/>
              <a:t>Plants are really interesting and vitally important to life on earth.</a:t>
            </a:r>
          </a:p>
          <a:p>
            <a:r>
              <a:rPr lang="en-GB" dirty="0"/>
              <a:t>On your way home from school, in your garden or in the playing field see how many different plants you can find and all the different places that plants can live.  Some of them may be really small and in tiny cracks, others may be very large like trees.</a:t>
            </a:r>
          </a:p>
          <a:p>
            <a:endParaRPr lang="en-GB" dirty="0"/>
          </a:p>
        </p:txBody>
      </p:sp>
      <p:sp>
        <p:nvSpPr>
          <p:cNvPr id="4" name="Slide Number Placeholder 3"/>
          <p:cNvSpPr>
            <a:spLocks noGrp="1"/>
          </p:cNvSpPr>
          <p:nvPr>
            <p:ph type="sldNum" sz="quarter" idx="10"/>
          </p:nvPr>
        </p:nvSpPr>
        <p:spPr/>
        <p:txBody>
          <a:bodyPr/>
          <a:lstStyle/>
          <a:p>
            <a:fld id="{F54BD2B7-2D07-4299-B728-74C6042140C2}" type="slidenum">
              <a:rPr lang="en-GB" smtClean="0"/>
              <a:t>25</a:t>
            </a:fld>
            <a:endParaRPr lang="en-GB"/>
          </a:p>
        </p:txBody>
      </p:sp>
    </p:spTree>
    <p:extLst>
      <p:ext uri="{BB962C8B-B14F-4D97-AF65-F5344CB8AC3E}">
        <p14:creationId xmlns:p14="http://schemas.microsoft.com/office/powerpoint/2010/main" val="551125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54BD2B7-2D07-4299-B728-74C6042140C2}" type="slidenum">
              <a:rPr lang="en-GB" smtClean="0"/>
              <a:t>26</a:t>
            </a:fld>
            <a:endParaRPr lang="en-GB"/>
          </a:p>
        </p:txBody>
      </p:sp>
    </p:spTree>
    <p:extLst>
      <p:ext uri="{BB962C8B-B14F-4D97-AF65-F5344CB8AC3E}">
        <p14:creationId xmlns:p14="http://schemas.microsoft.com/office/powerpoint/2010/main" val="21336541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54BD2B7-2D07-4299-B728-74C6042140C2}" type="slidenum">
              <a:rPr lang="en-GB" smtClean="0"/>
              <a:t>2</a:t>
            </a:fld>
            <a:endParaRPr lang="en-GB"/>
          </a:p>
        </p:txBody>
      </p:sp>
    </p:spTree>
    <p:extLst>
      <p:ext uri="{BB962C8B-B14F-4D97-AF65-F5344CB8AC3E}">
        <p14:creationId xmlns:p14="http://schemas.microsoft.com/office/powerpoint/2010/main" val="22488006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7763" y="1233488"/>
            <a:ext cx="4440237" cy="3328987"/>
          </a:xfrm>
        </p:spPr>
      </p:sp>
      <p:sp>
        <p:nvSpPr>
          <p:cNvPr id="3" name="Notes Placeholder 2"/>
          <p:cNvSpPr>
            <a:spLocks noGrp="1"/>
          </p:cNvSpPr>
          <p:nvPr>
            <p:ph type="body" idx="1"/>
          </p:nvPr>
        </p:nvSpPr>
        <p:spPr/>
        <p:txBody>
          <a:bodyPr/>
          <a:lstStyle/>
          <a:p>
            <a:r>
              <a:rPr lang="en-GB" dirty="0"/>
              <a:t>A living organism </a:t>
            </a:r>
            <a:r>
              <a:rPr lang="en-GB" dirty="0" err="1"/>
              <a:t>eg</a:t>
            </a:r>
            <a:r>
              <a:rPr lang="en-GB" dirty="0"/>
              <a:t> trees, shrubs, herbs, grasses, ferns, and mosses.</a:t>
            </a:r>
          </a:p>
          <a:p>
            <a:endParaRPr lang="en-GB" dirty="0"/>
          </a:p>
          <a:p>
            <a:r>
              <a:rPr lang="en-GB" dirty="0"/>
              <a:t>Usually  grow in one place – don’t walk/move/fly around like animals, birds, insects.</a:t>
            </a:r>
          </a:p>
          <a:p>
            <a:endParaRPr lang="en-GB" dirty="0"/>
          </a:p>
          <a:p>
            <a:r>
              <a:rPr lang="en-GB" dirty="0"/>
              <a:t>Absorb water and minerals through roots. Synthesise nutrients in its leaves by photosynthesis using the usually green pigment chlorophyll.</a:t>
            </a:r>
          </a:p>
        </p:txBody>
      </p:sp>
      <p:sp>
        <p:nvSpPr>
          <p:cNvPr id="4" name="Slide Number Placeholder 3"/>
          <p:cNvSpPr>
            <a:spLocks noGrp="1"/>
          </p:cNvSpPr>
          <p:nvPr>
            <p:ph type="sldNum" sz="quarter" idx="10"/>
          </p:nvPr>
        </p:nvSpPr>
        <p:spPr/>
        <p:txBody>
          <a:bodyPr/>
          <a:lstStyle/>
          <a:p>
            <a:fld id="{F54BD2B7-2D07-4299-B728-74C6042140C2}" type="slidenum">
              <a:rPr lang="en-GB" smtClean="0"/>
              <a:t>3</a:t>
            </a:fld>
            <a:endParaRPr lang="en-GB"/>
          </a:p>
        </p:txBody>
      </p:sp>
    </p:spTree>
    <p:extLst>
      <p:ext uri="{BB962C8B-B14F-4D97-AF65-F5344CB8AC3E}">
        <p14:creationId xmlns:p14="http://schemas.microsoft.com/office/powerpoint/2010/main" val="14975294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Plants are important for animals/insects/birds </a:t>
            </a:r>
          </a:p>
          <a:p>
            <a:endParaRPr lang="en-GB" dirty="0"/>
          </a:p>
          <a:p>
            <a:r>
              <a:rPr lang="en-GB" dirty="0"/>
              <a:t>What about people?</a:t>
            </a:r>
          </a:p>
          <a:p>
            <a:r>
              <a:rPr lang="en-GB" dirty="0"/>
              <a:t>What do we use plants for?</a:t>
            </a:r>
          </a:p>
          <a:p>
            <a:r>
              <a:rPr lang="en-GB" dirty="0"/>
              <a:t> </a:t>
            </a:r>
          </a:p>
          <a:p>
            <a:r>
              <a:rPr lang="en-GB" dirty="0"/>
              <a:t> </a:t>
            </a:r>
          </a:p>
          <a:p>
            <a:r>
              <a:rPr lang="en-GB" dirty="0"/>
              <a:t>Food – examples</a:t>
            </a:r>
          </a:p>
          <a:p>
            <a:r>
              <a:rPr lang="en-GB" dirty="0"/>
              <a:t>Clothing – examples including cotton, linen, even bamboo fibres made into fabric</a:t>
            </a:r>
          </a:p>
          <a:p>
            <a:r>
              <a:rPr lang="en-GB" dirty="0"/>
              <a:t>Building materials – examples</a:t>
            </a:r>
          </a:p>
          <a:p>
            <a:r>
              <a:rPr lang="en-GB" dirty="0"/>
              <a:t>Furniture – examples</a:t>
            </a:r>
          </a:p>
          <a:p>
            <a:r>
              <a:rPr lang="en-GB" dirty="0"/>
              <a:t>Fuel – examples including coal/oil plant material from millions of years ago.</a:t>
            </a:r>
          </a:p>
          <a:p>
            <a:r>
              <a:rPr lang="en-GB" dirty="0"/>
              <a:t>Medicine – examples including aspirin from willow bark, drugs for the heart from foxgloves </a:t>
            </a:r>
            <a:r>
              <a:rPr lang="en-GB" dirty="0" err="1"/>
              <a:t>etc</a:t>
            </a:r>
            <a:r>
              <a:rPr lang="en-GB" dirty="0"/>
              <a:t> 70% of the medicines we use are derived from plants.</a:t>
            </a:r>
          </a:p>
        </p:txBody>
      </p:sp>
      <p:sp>
        <p:nvSpPr>
          <p:cNvPr id="4" name="Slide Number Placeholder 3"/>
          <p:cNvSpPr>
            <a:spLocks noGrp="1"/>
          </p:cNvSpPr>
          <p:nvPr>
            <p:ph type="sldNum" sz="quarter" idx="10"/>
          </p:nvPr>
        </p:nvSpPr>
        <p:spPr/>
        <p:txBody>
          <a:bodyPr/>
          <a:lstStyle/>
          <a:p>
            <a:fld id="{F54BD2B7-2D07-4299-B728-74C6042140C2}" type="slidenum">
              <a:rPr lang="en-GB" smtClean="0"/>
              <a:t>7</a:t>
            </a:fld>
            <a:endParaRPr lang="en-GB"/>
          </a:p>
        </p:txBody>
      </p:sp>
    </p:spTree>
    <p:extLst>
      <p:ext uri="{BB962C8B-B14F-4D97-AF65-F5344CB8AC3E}">
        <p14:creationId xmlns:p14="http://schemas.microsoft.com/office/powerpoint/2010/main" val="19826053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54BD2B7-2D07-4299-B728-74C6042140C2}" type="slidenum">
              <a:rPr lang="en-GB" smtClean="0"/>
              <a:t>8</a:t>
            </a:fld>
            <a:endParaRPr lang="en-GB"/>
          </a:p>
        </p:txBody>
      </p:sp>
    </p:spTree>
    <p:extLst>
      <p:ext uri="{BB962C8B-B14F-4D97-AF65-F5344CB8AC3E}">
        <p14:creationId xmlns:p14="http://schemas.microsoft.com/office/powerpoint/2010/main" val="6706151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Food – examples</a:t>
            </a:r>
          </a:p>
          <a:p>
            <a:endParaRPr lang="en-GB" dirty="0"/>
          </a:p>
          <a:p>
            <a:r>
              <a:rPr lang="en-GB" dirty="0"/>
              <a:t>Clothing – examples including cotton, linen, even bamboo fibres made into fabric</a:t>
            </a:r>
          </a:p>
          <a:p>
            <a:endParaRPr lang="en-GB" dirty="0"/>
          </a:p>
          <a:p>
            <a:r>
              <a:rPr lang="en-GB" dirty="0"/>
              <a:t>Building materials – examples</a:t>
            </a:r>
          </a:p>
          <a:p>
            <a:endParaRPr lang="en-GB" dirty="0"/>
          </a:p>
          <a:p>
            <a:r>
              <a:rPr lang="en-GB" dirty="0"/>
              <a:t>Furniture – example</a:t>
            </a:r>
          </a:p>
          <a:p>
            <a:r>
              <a:rPr lang="en-GB" dirty="0"/>
              <a:t>s</a:t>
            </a:r>
          </a:p>
          <a:p>
            <a:r>
              <a:rPr lang="en-GB" dirty="0"/>
              <a:t>Fuel – examples including coal/oil plant material from millions of years ago.</a:t>
            </a:r>
          </a:p>
          <a:p>
            <a:endParaRPr lang="en-GB" dirty="0"/>
          </a:p>
          <a:p>
            <a:r>
              <a:rPr lang="en-GB" dirty="0"/>
              <a:t>Medicine – examples including aspirin from willow bark, drugs for the heart from foxgloves </a:t>
            </a:r>
            <a:r>
              <a:rPr lang="en-GB" dirty="0" err="1"/>
              <a:t>etc</a:t>
            </a:r>
            <a:r>
              <a:rPr lang="en-GB" dirty="0"/>
              <a:t> 70% of the medicines we use are derived from plants.</a:t>
            </a:r>
          </a:p>
          <a:p>
            <a:endParaRPr lang="en-GB" dirty="0"/>
          </a:p>
        </p:txBody>
      </p:sp>
      <p:sp>
        <p:nvSpPr>
          <p:cNvPr id="4" name="Slide Number Placeholder 3"/>
          <p:cNvSpPr>
            <a:spLocks noGrp="1"/>
          </p:cNvSpPr>
          <p:nvPr>
            <p:ph type="sldNum" sz="quarter" idx="10"/>
          </p:nvPr>
        </p:nvSpPr>
        <p:spPr/>
        <p:txBody>
          <a:bodyPr/>
          <a:lstStyle/>
          <a:p>
            <a:fld id="{F54BD2B7-2D07-4299-B728-74C6042140C2}" type="slidenum">
              <a:rPr lang="en-GB" smtClean="0"/>
              <a:t>9</a:t>
            </a:fld>
            <a:endParaRPr lang="en-GB"/>
          </a:p>
        </p:txBody>
      </p:sp>
    </p:spTree>
    <p:extLst>
      <p:ext uri="{BB962C8B-B14F-4D97-AF65-F5344CB8AC3E}">
        <p14:creationId xmlns:p14="http://schemas.microsoft.com/office/powerpoint/2010/main" val="15908709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Horsetails</a:t>
            </a:r>
            <a:r>
              <a:rPr lang="en-GB" dirty="0"/>
              <a:t> – Living fossils have been on the planet for more than 100 million years – older than the dinosaurs.</a:t>
            </a:r>
          </a:p>
          <a:p>
            <a:r>
              <a:rPr lang="en-GB" dirty="0"/>
              <a:t>Also found in fossil record.</a:t>
            </a:r>
          </a:p>
          <a:p>
            <a:r>
              <a:rPr lang="en-GB" dirty="0"/>
              <a:t>Still used in Japan as a very fine sandpaper to finish wooden products as it contains minerals which scour </a:t>
            </a:r>
            <a:r>
              <a:rPr lang="en-GB" dirty="0" err="1"/>
              <a:t>eg</a:t>
            </a:r>
            <a:r>
              <a:rPr lang="en-GB" dirty="0"/>
              <a:t> silica (ingredient of glass).</a:t>
            </a:r>
          </a:p>
          <a:p>
            <a:endParaRPr lang="en-GB" dirty="0"/>
          </a:p>
        </p:txBody>
      </p:sp>
      <p:sp>
        <p:nvSpPr>
          <p:cNvPr id="4" name="Slide Number Placeholder 3"/>
          <p:cNvSpPr>
            <a:spLocks noGrp="1"/>
          </p:cNvSpPr>
          <p:nvPr>
            <p:ph type="sldNum" sz="quarter" idx="10"/>
          </p:nvPr>
        </p:nvSpPr>
        <p:spPr/>
        <p:txBody>
          <a:bodyPr/>
          <a:lstStyle/>
          <a:p>
            <a:fld id="{F54BD2B7-2D07-4299-B728-74C6042140C2}" type="slidenum">
              <a:rPr lang="en-GB" smtClean="0"/>
              <a:t>10</a:t>
            </a:fld>
            <a:endParaRPr lang="en-GB"/>
          </a:p>
        </p:txBody>
      </p:sp>
    </p:spTree>
    <p:extLst>
      <p:ext uri="{BB962C8B-B14F-4D97-AF65-F5344CB8AC3E}">
        <p14:creationId xmlns:p14="http://schemas.microsoft.com/office/powerpoint/2010/main" val="18921778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Least Duckweed</a:t>
            </a:r>
            <a:r>
              <a:rPr lang="en-GB" dirty="0"/>
              <a:t> </a:t>
            </a:r>
            <a:r>
              <a:rPr lang="en-GB" i="1" dirty="0" err="1"/>
              <a:t>Lemna</a:t>
            </a:r>
            <a:r>
              <a:rPr lang="en-GB" i="1" dirty="0"/>
              <a:t> </a:t>
            </a:r>
            <a:r>
              <a:rPr lang="en-GB" i="1" dirty="0" err="1"/>
              <a:t>minuta</a:t>
            </a:r>
            <a:endParaRPr lang="en-GB" dirty="0"/>
          </a:p>
          <a:p>
            <a:r>
              <a:rPr lang="en-GB" dirty="0"/>
              <a:t>A very small pond plant.  It is very fast growing so this family of plants are often used in scientific experiments. Not native but now found in UK where it is an invasive species.</a:t>
            </a:r>
          </a:p>
          <a:p>
            <a:endParaRPr lang="en-GB" dirty="0"/>
          </a:p>
        </p:txBody>
      </p:sp>
      <p:sp>
        <p:nvSpPr>
          <p:cNvPr id="4" name="Slide Number Placeholder 3"/>
          <p:cNvSpPr>
            <a:spLocks noGrp="1"/>
          </p:cNvSpPr>
          <p:nvPr>
            <p:ph type="sldNum" sz="quarter" idx="10"/>
          </p:nvPr>
        </p:nvSpPr>
        <p:spPr/>
        <p:txBody>
          <a:bodyPr/>
          <a:lstStyle/>
          <a:p>
            <a:fld id="{F54BD2B7-2D07-4299-B728-74C6042140C2}" type="slidenum">
              <a:rPr lang="en-GB" smtClean="0"/>
              <a:t>11</a:t>
            </a:fld>
            <a:endParaRPr lang="en-GB"/>
          </a:p>
        </p:txBody>
      </p:sp>
    </p:spTree>
    <p:extLst>
      <p:ext uri="{BB962C8B-B14F-4D97-AF65-F5344CB8AC3E}">
        <p14:creationId xmlns:p14="http://schemas.microsoft.com/office/powerpoint/2010/main" val="29960062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err="1"/>
              <a:t>Bowthorpe</a:t>
            </a:r>
            <a:r>
              <a:rPr lang="en-GB" b="1" dirty="0"/>
              <a:t> Oak </a:t>
            </a:r>
            <a:r>
              <a:rPr lang="en-GB" i="1" dirty="0" err="1"/>
              <a:t>Quercus</a:t>
            </a:r>
            <a:r>
              <a:rPr lang="en-GB" i="1" dirty="0"/>
              <a:t> </a:t>
            </a:r>
            <a:r>
              <a:rPr lang="en-GB" i="1" dirty="0" err="1"/>
              <a:t>robour</a:t>
            </a:r>
            <a:r>
              <a:rPr lang="en-GB" i="1" dirty="0"/>
              <a:t> </a:t>
            </a:r>
            <a:r>
              <a:rPr lang="en-GB" dirty="0"/>
              <a:t>found near </a:t>
            </a:r>
            <a:r>
              <a:rPr lang="en-GB" dirty="0" err="1"/>
              <a:t>Manthorpe</a:t>
            </a:r>
            <a:r>
              <a:rPr lang="en-GB" dirty="0"/>
              <a:t>, Bourne Lincolnshire</a:t>
            </a:r>
          </a:p>
          <a:p>
            <a:r>
              <a:rPr lang="en-GB" dirty="0"/>
              <a:t>Said to be over 1000 years old.  Trunk is now hollow.  Circumference is 13.3m which is X children. Diameter is about the length of a car.</a:t>
            </a:r>
          </a:p>
          <a:p>
            <a:r>
              <a:rPr lang="en-GB" dirty="0"/>
              <a:t> </a:t>
            </a:r>
          </a:p>
          <a:p>
            <a:r>
              <a:rPr lang="en-GB" dirty="0"/>
              <a:t>1768 the owner George </a:t>
            </a:r>
            <a:r>
              <a:rPr lang="en-GB" dirty="0" err="1"/>
              <a:t>Pauncefoot</a:t>
            </a:r>
            <a:r>
              <a:rPr lang="en-GB" dirty="0"/>
              <a:t> </a:t>
            </a:r>
            <a:r>
              <a:rPr lang="en-GB" dirty="0" err="1"/>
              <a:t>esq</a:t>
            </a:r>
            <a:r>
              <a:rPr lang="en-GB" dirty="0"/>
              <a:t> tiled the floor, added a door, roofed it and held dinner parties inside it. A pigeon loft was also built on top of it.</a:t>
            </a:r>
          </a:p>
          <a:p>
            <a:r>
              <a:rPr lang="en-GB" dirty="0"/>
              <a:t> </a:t>
            </a:r>
          </a:p>
          <a:p>
            <a:r>
              <a:rPr lang="en-GB" dirty="0"/>
              <a:t>When this tree was an acorn and sapling:</a:t>
            </a:r>
          </a:p>
          <a:p>
            <a:endParaRPr lang="en-GB" dirty="0"/>
          </a:p>
          <a:p>
            <a:r>
              <a:rPr lang="en-GB" dirty="0"/>
              <a:t>1013 Danish Prince </a:t>
            </a:r>
            <a:r>
              <a:rPr lang="en-GB" dirty="0" err="1"/>
              <a:t>Swein</a:t>
            </a:r>
            <a:r>
              <a:rPr lang="en-GB" dirty="0"/>
              <a:t> Forkbeard the son of King Harold Bluetooth led an invasion into Lincolnshire, said to have camped in Gainsborough and from there conquered the rest of England.</a:t>
            </a:r>
          </a:p>
          <a:p>
            <a:r>
              <a:rPr lang="en-GB" dirty="0"/>
              <a:t> </a:t>
            </a:r>
          </a:p>
          <a:p>
            <a:r>
              <a:rPr lang="en-GB" dirty="0"/>
              <a:t>Then in 1014 he died and was followed by his son Cnut whilst he was at Gainsborough who became king of all England and Denmark.</a:t>
            </a:r>
          </a:p>
          <a:p>
            <a:endParaRPr lang="en-GB" dirty="0"/>
          </a:p>
        </p:txBody>
      </p:sp>
      <p:sp>
        <p:nvSpPr>
          <p:cNvPr id="4" name="Slide Number Placeholder 3"/>
          <p:cNvSpPr>
            <a:spLocks noGrp="1"/>
          </p:cNvSpPr>
          <p:nvPr>
            <p:ph type="sldNum" sz="quarter" idx="10"/>
          </p:nvPr>
        </p:nvSpPr>
        <p:spPr/>
        <p:txBody>
          <a:bodyPr/>
          <a:lstStyle/>
          <a:p>
            <a:fld id="{F54BD2B7-2D07-4299-B728-74C6042140C2}" type="slidenum">
              <a:rPr lang="en-GB" smtClean="0"/>
              <a:t>12</a:t>
            </a:fld>
            <a:endParaRPr lang="en-GB"/>
          </a:p>
        </p:txBody>
      </p:sp>
    </p:spTree>
    <p:extLst>
      <p:ext uri="{BB962C8B-B14F-4D97-AF65-F5344CB8AC3E}">
        <p14:creationId xmlns:p14="http://schemas.microsoft.com/office/powerpoint/2010/main" val="25205460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7CD565-B8D5-4866-985B-AD02AB3AF7DF}" type="datetimeFigureOut">
              <a:rPr lang="en-GB" smtClean="0"/>
              <a:t>27/01/2021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3D1BD2A-3E7D-45CC-96CF-B02C5C598127}" type="slidenum">
              <a:rPr lang="en-GB" smtClean="0"/>
              <a:t>‹#›</a:t>
            </a:fld>
            <a:endParaRPr lang="en-GB"/>
          </a:p>
        </p:txBody>
      </p:sp>
    </p:spTree>
    <p:extLst>
      <p:ext uri="{BB962C8B-B14F-4D97-AF65-F5344CB8AC3E}">
        <p14:creationId xmlns:p14="http://schemas.microsoft.com/office/powerpoint/2010/main" val="31588328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CD565-B8D5-4866-985B-AD02AB3AF7DF}" type="datetimeFigureOut">
              <a:rPr lang="en-GB" smtClean="0"/>
              <a:t>27/01/2021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3D1BD2A-3E7D-45CC-96CF-B02C5C598127}" type="slidenum">
              <a:rPr lang="en-GB" smtClean="0"/>
              <a:t>‹#›</a:t>
            </a:fld>
            <a:endParaRPr lang="en-GB"/>
          </a:p>
        </p:txBody>
      </p:sp>
    </p:spTree>
    <p:extLst>
      <p:ext uri="{BB962C8B-B14F-4D97-AF65-F5344CB8AC3E}">
        <p14:creationId xmlns:p14="http://schemas.microsoft.com/office/powerpoint/2010/main" val="5922925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CD565-B8D5-4866-985B-AD02AB3AF7DF}" type="datetimeFigureOut">
              <a:rPr lang="en-GB" smtClean="0"/>
              <a:t>27/01/2021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3D1BD2A-3E7D-45CC-96CF-B02C5C598127}" type="slidenum">
              <a:rPr lang="en-GB" smtClean="0"/>
              <a:t>‹#›</a:t>
            </a:fld>
            <a:endParaRPr lang="en-GB"/>
          </a:p>
        </p:txBody>
      </p:sp>
    </p:spTree>
    <p:extLst>
      <p:ext uri="{BB962C8B-B14F-4D97-AF65-F5344CB8AC3E}">
        <p14:creationId xmlns:p14="http://schemas.microsoft.com/office/powerpoint/2010/main" val="1921505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CD565-B8D5-4866-985B-AD02AB3AF7DF}" type="datetimeFigureOut">
              <a:rPr lang="en-GB" smtClean="0"/>
              <a:t>27/01/2021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3D1BD2A-3E7D-45CC-96CF-B02C5C598127}" type="slidenum">
              <a:rPr lang="en-GB" smtClean="0"/>
              <a:t>‹#›</a:t>
            </a:fld>
            <a:endParaRPr lang="en-GB"/>
          </a:p>
        </p:txBody>
      </p:sp>
    </p:spTree>
    <p:extLst>
      <p:ext uri="{BB962C8B-B14F-4D97-AF65-F5344CB8AC3E}">
        <p14:creationId xmlns:p14="http://schemas.microsoft.com/office/powerpoint/2010/main" val="40502872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47CD565-B8D5-4866-985B-AD02AB3AF7DF}" type="datetimeFigureOut">
              <a:rPr lang="en-GB" smtClean="0"/>
              <a:t>27/01/2021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3D1BD2A-3E7D-45CC-96CF-B02C5C598127}" type="slidenum">
              <a:rPr lang="en-GB" smtClean="0"/>
              <a:t>‹#›</a:t>
            </a:fld>
            <a:endParaRPr lang="en-GB"/>
          </a:p>
        </p:txBody>
      </p:sp>
    </p:spTree>
    <p:extLst>
      <p:ext uri="{BB962C8B-B14F-4D97-AF65-F5344CB8AC3E}">
        <p14:creationId xmlns:p14="http://schemas.microsoft.com/office/powerpoint/2010/main" val="31549165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7CD565-B8D5-4866-985B-AD02AB3AF7DF}" type="datetimeFigureOut">
              <a:rPr lang="en-GB" smtClean="0"/>
              <a:t>27/01/2021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3D1BD2A-3E7D-45CC-96CF-B02C5C598127}" type="slidenum">
              <a:rPr lang="en-GB" smtClean="0"/>
              <a:t>‹#›</a:t>
            </a:fld>
            <a:endParaRPr lang="en-GB"/>
          </a:p>
        </p:txBody>
      </p:sp>
    </p:spTree>
    <p:extLst>
      <p:ext uri="{BB962C8B-B14F-4D97-AF65-F5344CB8AC3E}">
        <p14:creationId xmlns:p14="http://schemas.microsoft.com/office/powerpoint/2010/main" val="20401462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7CD565-B8D5-4866-985B-AD02AB3AF7DF}" type="datetimeFigureOut">
              <a:rPr lang="en-GB" smtClean="0"/>
              <a:t>27/01/2021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3D1BD2A-3E7D-45CC-96CF-B02C5C598127}" type="slidenum">
              <a:rPr lang="en-GB" smtClean="0"/>
              <a:t>‹#›</a:t>
            </a:fld>
            <a:endParaRPr lang="en-GB"/>
          </a:p>
        </p:txBody>
      </p:sp>
    </p:spTree>
    <p:extLst>
      <p:ext uri="{BB962C8B-B14F-4D97-AF65-F5344CB8AC3E}">
        <p14:creationId xmlns:p14="http://schemas.microsoft.com/office/powerpoint/2010/main" val="8058296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7CD565-B8D5-4866-985B-AD02AB3AF7DF}" type="datetimeFigureOut">
              <a:rPr lang="en-GB" smtClean="0"/>
              <a:t>27/01/2021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3D1BD2A-3E7D-45CC-96CF-B02C5C598127}" type="slidenum">
              <a:rPr lang="en-GB" smtClean="0"/>
              <a:t>‹#›</a:t>
            </a:fld>
            <a:endParaRPr lang="en-GB"/>
          </a:p>
        </p:txBody>
      </p:sp>
    </p:spTree>
    <p:extLst>
      <p:ext uri="{BB962C8B-B14F-4D97-AF65-F5344CB8AC3E}">
        <p14:creationId xmlns:p14="http://schemas.microsoft.com/office/powerpoint/2010/main" val="13863454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CD565-B8D5-4866-985B-AD02AB3AF7DF}" type="datetimeFigureOut">
              <a:rPr lang="en-GB" smtClean="0"/>
              <a:t>27/01/2021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3D1BD2A-3E7D-45CC-96CF-B02C5C598127}" type="slidenum">
              <a:rPr lang="en-GB" smtClean="0"/>
              <a:t>‹#›</a:t>
            </a:fld>
            <a:endParaRPr lang="en-GB"/>
          </a:p>
        </p:txBody>
      </p:sp>
    </p:spTree>
    <p:extLst>
      <p:ext uri="{BB962C8B-B14F-4D97-AF65-F5344CB8AC3E}">
        <p14:creationId xmlns:p14="http://schemas.microsoft.com/office/powerpoint/2010/main" val="15153257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47CD565-B8D5-4866-985B-AD02AB3AF7DF}" type="datetimeFigureOut">
              <a:rPr lang="en-GB" smtClean="0"/>
              <a:t>27/01/2021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3D1BD2A-3E7D-45CC-96CF-B02C5C598127}" type="slidenum">
              <a:rPr lang="en-GB" smtClean="0"/>
              <a:t>‹#›</a:t>
            </a:fld>
            <a:endParaRPr lang="en-GB"/>
          </a:p>
        </p:txBody>
      </p:sp>
    </p:spTree>
    <p:extLst>
      <p:ext uri="{BB962C8B-B14F-4D97-AF65-F5344CB8AC3E}">
        <p14:creationId xmlns:p14="http://schemas.microsoft.com/office/powerpoint/2010/main" val="19794124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47CD565-B8D5-4866-985B-AD02AB3AF7DF}" type="datetimeFigureOut">
              <a:rPr lang="en-GB" smtClean="0"/>
              <a:t>27/01/2021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3D1BD2A-3E7D-45CC-96CF-B02C5C598127}" type="slidenum">
              <a:rPr lang="en-GB" smtClean="0"/>
              <a:t>‹#›</a:t>
            </a:fld>
            <a:endParaRPr lang="en-GB"/>
          </a:p>
        </p:txBody>
      </p:sp>
    </p:spTree>
    <p:extLst>
      <p:ext uri="{BB962C8B-B14F-4D97-AF65-F5344CB8AC3E}">
        <p14:creationId xmlns:p14="http://schemas.microsoft.com/office/powerpoint/2010/main" val="20068430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7CD565-B8D5-4866-985B-AD02AB3AF7DF}" type="datetimeFigureOut">
              <a:rPr lang="en-GB" smtClean="0"/>
              <a:t>27/01/2021</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D1BD2A-3E7D-45CC-96CF-B02C5C598127}" type="slidenum">
              <a:rPr lang="en-GB" smtClean="0"/>
              <a:t>‹#›</a:t>
            </a:fld>
            <a:endParaRPr lang="en-GB"/>
          </a:p>
        </p:txBody>
      </p:sp>
    </p:spTree>
    <p:extLst>
      <p:ext uri="{BB962C8B-B14F-4D97-AF65-F5344CB8AC3E}">
        <p14:creationId xmlns:p14="http://schemas.microsoft.com/office/powerpoint/2010/main" val="241993322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slideLayout" Target="../slideLayouts/slideLayout1.xml"/><Relationship Id="rId7" Type="http://schemas.openxmlformats.org/officeDocument/2006/relationships/image" Target="../media/image40.jpe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notesSlide" Target="../notesSlides/notesSlide7.xml"/><Relationship Id="rId9" Type="http://schemas.openxmlformats.org/officeDocument/2006/relationships/image" Target="../media/image8.jpeg"/></Relationships>
</file>

<file path=ppt/slides/_rels/slide11.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slideLayout" Target="../slideLayouts/slideLayout1.xml"/><Relationship Id="rId7" Type="http://schemas.openxmlformats.org/officeDocument/2006/relationships/image" Target="../media/image8.jpe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xml"/><Relationship Id="rId7" Type="http://schemas.openxmlformats.org/officeDocument/2006/relationships/image" Target="../media/image44.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5.png"/><Relationship Id="rId5" Type="http://schemas.openxmlformats.org/officeDocument/2006/relationships/image" Target="../media/image43.emf"/><Relationship Id="rId4" Type="http://schemas.openxmlformats.org/officeDocument/2006/relationships/notesSlide" Target="../notesSlides/notesSlide9.xml"/><Relationship Id="rId9" Type="http://schemas.openxmlformats.org/officeDocument/2006/relationships/image" Target="../media/image8.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8.jpe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5.jpeg"/><Relationship Id="rId5" Type="http://schemas.openxmlformats.org/officeDocument/2006/relationships/image" Target="../media/image7.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8.jpe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5.jpeg"/></Relationships>
</file>

<file path=ppt/slides/_rels/slide15.xml.rels><?xml version="1.0" encoding="UTF-8" standalone="yes"?>
<Relationships xmlns="http://schemas.openxmlformats.org/package/2006/relationships"><Relationship Id="rId8" Type="http://schemas.openxmlformats.org/officeDocument/2006/relationships/image" Target="../media/image47.jpg"/><Relationship Id="rId3" Type="http://schemas.openxmlformats.org/officeDocument/2006/relationships/slideLayout" Target="../slideLayouts/slideLayout2.xml"/><Relationship Id="rId7" Type="http://schemas.openxmlformats.org/officeDocument/2006/relationships/image" Target="../media/image46.jpe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7.png"/><Relationship Id="rId11" Type="http://schemas.openxmlformats.org/officeDocument/2006/relationships/image" Target="../media/image8.jpeg"/><Relationship Id="rId5" Type="http://schemas.openxmlformats.org/officeDocument/2006/relationships/image" Target="../media/image5.png"/><Relationship Id="rId10" Type="http://schemas.openxmlformats.org/officeDocument/2006/relationships/image" Target="../media/image49.jpeg"/><Relationship Id="rId4" Type="http://schemas.openxmlformats.org/officeDocument/2006/relationships/notesSlide" Target="../notesSlides/notesSlide10.xml"/><Relationship Id="rId9" Type="http://schemas.openxmlformats.org/officeDocument/2006/relationships/image" Target="../media/image48.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slideLayout" Target="../slideLayouts/slideLayout2.xml"/><Relationship Id="rId7" Type="http://schemas.openxmlformats.org/officeDocument/2006/relationships/image" Target="../media/image50.jpe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7.png"/><Relationship Id="rId11" Type="http://schemas.openxmlformats.org/officeDocument/2006/relationships/image" Target="../media/image8.jpeg"/><Relationship Id="rId5" Type="http://schemas.openxmlformats.org/officeDocument/2006/relationships/image" Target="../media/image5.png"/><Relationship Id="rId10" Type="http://schemas.openxmlformats.org/officeDocument/2006/relationships/image" Target="../media/image53.jpeg"/><Relationship Id="rId4" Type="http://schemas.openxmlformats.org/officeDocument/2006/relationships/notesSlide" Target="../notesSlides/notesSlide11.xml"/><Relationship Id="rId9" Type="http://schemas.openxmlformats.org/officeDocument/2006/relationships/image" Target="../media/image52.jpeg"/></Relationships>
</file>

<file path=ppt/slides/_rels/slide18.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slideLayout" Target="../slideLayouts/slideLayout2.xml"/><Relationship Id="rId7" Type="http://schemas.openxmlformats.org/officeDocument/2006/relationships/image" Target="../media/image54.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notesSlide" Target="../notesSlides/notesSlide12.xml"/></Relationships>
</file>

<file path=ppt/slides/_rels/slide19.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slideLayout" Target="../slideLayouts/slideLayout7.xml"/><Relationship Id="rId7" Type="http://schemas.openxmlformats.org/officeDocument/2006/relationships/image" Target="../media/image56.jpeg"/><Relationship Id="rId12" Type="http://schemas.openxmlformats.org/officeDocument/2006/relationships/image" Target="../media/image8.jpe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55.jpeg"/><Relationship Id="rId11" Type="http://schemas.openxmlformats.org/officeDocument/2006/relationships/image" Target="../media/image60.png"/><Relationship Id="rId5" Type="http://schemas.openxmlformats.org/officeDocument/2006/relationships/image" Target="../media/image7.png"/><Relationship Id="rId10" Type="http://schemas.openxmlformats.org/officeDocument/2006/relationships/image" Target="../media/image59.jpeg"/><Relationship Id="rId4" Type="http://schemas.openxmlformats.org/officeDocument/2006/relationships/image" Target="../media/image5.png"/><Relationship Id="rId9" Type="http://schemas.openxmlformats.org/officeDocument/2006/relationships/image" Target="../media/image58.png"/></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62.jpeg"/><Relationship Id="rId13" Type="http://schemas.openxmlformats.org/officeDocument/2006/relationships/image" Target="../media/image67.jpeg"/><Relationship Id="rId3" Type="http://schemas.openxmlformats.org/officeDocument/2006/relationships/slideLayout" Target="../slideLayouts/slideLayout2.xml"/><Relationship Id="rId7" Type="http://schemas.openxmlformats.org/officeDocument/2006/relationships/image" Target="../media/image61.jpeg"/><Relationship Id="rId12" Type="http://schemas.openxmlformats.org/officeDocument/2006/relationships/image" Target="../media/image66.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7.png"/><Relationship Id="rId11" Type="http://schemas.openxmlformats.org/officeDocument/2006/relationships/image" Target="../media/image65.jpeg"/><Relationship Id="rId5" Type="http://schemas.openxmlformats.org/officeDocument/2006/relationships/image" Target="../media/image5.png"/><Relationship Id="rId10" Type="http://schemas.openxmlformats.org/officeDocument/2006/relationships/image" Target="../media/image64.jpeg"/><Relationship Id="rId4" Type="http://schemas.openxmlformats.org/officeDocument/2006/relationships/notesSlide" Target="../notesSlides/notesSlide13.xml"/><Relationship Id="rId9" Type="http://schemas.openxmlformats.org/officeDocument/2006/relationships/image" Target="../media/image63.jpeg"/><Relationship Id="rId14" Type="http://schemas.openxmlformats.org/officeDocument/2006/relationships/image" Target="../media/image8.jpeg"/></Relationships>
</file>

<file path=ppt/slides/_rels/slide21.xml.rels><?xml version="1.0" encoding="UTF-8" standalone="yes"?>
<Relationships xmlns="http://schemas.openxmlformats.org/package/2006/relationships"><Relationship Id="rId8" Type="http://schemas.openxmlformats.org/officeDocument/2006/relationships/image" Target="../media/image69.jpg"/><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5.png"/><Relationship Id="rId5" Type="http://schemas.openxmlformats.org/officeDocument/2006/relationships/image" Target="../media/image68.png"/><Relationship Id="rId4" Type="http://schemas.openxmlformats.org/officeDocument/2006/relationships/notesSlide" Target="../notesSlides/notesSlide14.xml"/><Relationship Id="rId9" Type="http://schemas.openxmlformats.org/officeDocument/2006/relationships/image" Target="../media/image8.jpeg"/></Relationships>
</file>

<file path=ppt/slides/_rels/slide2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72.png"/><Relationship Id="rId12" Type="http://schemas.openxmlformats.org/officeDocument/2006/relationships/image" Target="../media/image8.jpe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71.png"/><Relationship Id="rId11" Type="http://schemas.openxmlformats.org/officeDocument/2006/relationships/image" Target="../media/image74.png"/><Relationship Id="rId5" Type="http://schemas.openxmlformats.org/officeDocument/2006/relationships/image" Target="../media/image70.png"/><Relationship Id="rId10" Type="http://schemas.openxmlformats.org/officeDocument/2006/relationships/image" Target="../media/image7.png"/><Relationship Id="rId4" Type="http://schemas.openxmlformats.org/officeDocument/2006/relationships/notesSlide" Target="../notesSlides/notesSlide15.xml"/><Relationship Id="rId9" Type="http://schemas.openxmlformats.org/officeDocument/2006/relationships/image" Target="../media/image73.png"/></Relationships>
</file>

<file path=ppt/slides/_rels/slide23.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slideLayout" Target="../slideLayouts/slideLayout1.xml"/><Relationship Id="rId7" Type="http://schemas.openxmlformats.org/officeDocument/2006/relationships/image" Target="../media/image77.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76.jpeg"/><Relationship Id="rId11" Type="http://schemas.openxmlformats.org/officeDocument/2006/relationships/image" Target="../media/image8.jpeg"/><Relationship Id="rId5" Type="http://schemas.openxmlformats.org/officeDocument/2006/relationships/image" Target="../media/image75.jpeg"/><Relationship Id="rId10" Type="http://schemas.openxmlformats.org/officeDocument/2006/relationships/image" Target="../media/image74.png"/><Relationship Id="rId4" Type="http://schemas.openxmlformats.org/officeDocument/2006/relationships/notesSlide" Target="../notesSlides/notesSlide16.xml"/><Relationship Id="rId9" Type="http://schemas.openxmlformats.org/officeDocument/2006/relationships/image" Target="../media/image7.png"/></Relationships>
</file>

<file path=ppt/slides/_rels/slide24.xml.rels><?xml version="1.0" encoding="UTF-8" standalone="yes"?>
<Relationships xmlns="http://schemas.openxmlformats.org/package/2006/relationships"><Relationship Id="rId8" Type="http://schemas.openxmlformats.org/officeDocument/2006/relationships/image" Target="../media/image81.jpeg"/><Relationship Id="rId13" Type="http://schemas.openxmlformats.org/officeDocument/2006/relationships/image" Target="../media/image8.jpeg"/><Relationship Id="rId3" Type="http://schemas.openxmlformats.org/officeDocument/2006/relationships/slideLayout" Target="../slideLayouts/slideLayout1.xml"/><Relationship Id="rId7" Type="http://schemas.openxmlformats.org/officeDocument/2006/relationships/image" Target="../media/image80.jpeg"/><Relationship Id="rId12" Type="http://schemas.openxmlformats.org/officeDocument/2006/relationships/image" Target="../media/image7.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5.png"/><Relationship Id="rId11" Type="http://schemas.openxmlformats.org/officeDocument/2006/relationships/image" Target="../media/image84.png"/><Relationship Id="rId5" Type="http://schemas.openxmlformats.org/officeDocument/2006/relationships/image" Target="../media/image79.jpeg"/><Relationship Id="rId10" Type="http://schemas.openxmlformats.org/officeDocument/2006/relationships/image" Target="../media/image83.jpeg"/><Relationship Id="rId4" Type="http://schemas.openxmlformats.org/officeDocument/2006/relationships/notesSlide" Target="../notesSlides/notesSlide17.xml"/><Relationship Id="rId9" Type="http://schemas.openxmlformats.org/officeDocument/2006/relationships/image" Target="../media/image82.jpeg"/></Relationships>
</file>

<file path=ppt/slides/_rels/slide25.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slideLayout" Target="../slideLayouts/slideLayout1.xml"/><Relationship Id="rId7" Type="http://schemas.openxmlformats.org/officeDocument/2006/relationships/image" Target="../media/image85.jpe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notesSlide" Target="../notesSlides/notesSlide18.xml"/><Relationship Id="rId9" Type="http://schemas.openxmlformats.org/officeDocument/2006/relationships/image" Target="../media/image8.jpeg"/></Relationships>
</file>

<file path=ppt/slides/_rels/slide2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89.png"/><Relationship Id="rId4" Type="http://schemas.openxmlformats.org/officeDocument/2006/relationships/image" Target="../media/image88.pn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11.jpe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0.jpeg"/><Relationship Id="rId11" Type="http://schemas.openxmlformats.org/officeDocument/2006/relationships/image" Target="../media/image8.jpeg"/><Relationship Id="rId5" Type="http://schemas.openxmlformats.org/officeDocument/2006/relationships/image" Target="../media/image9.jpeg"/><Relationship Id="rId10" Type="http://schemas.openxmlformats.org/officeDocument/2006/relationships/image" Target="../media/image7.png"/><Relationship Id="rId4" Type="http://schemas.openxmlformats.org/officeDocument/2006/relationships/notesSlide" Target="../notesSlides/notesSlide3.xml"/><Relationship Id="rId9"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8.jpe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png"/><Relationship Id="rId5" Type="http://schemas.openxmlformats.org/officeDocument/2006/relationships/image" Target="../media/image8.jpe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slideLayout" Target="../slideLayouts/slideLayout7.xml"/><Relationship Id="rId7" Type="http://schemas.openxmlformats.org/officeDocument/2006/relationships/image" Target="../media/image15.jpe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4.jpeg"/><Relationship Id="rId5" Type="http://schemas.openxmlformats.org/officeDocument/2006/relationships/image" Target="../media/image7.png"/><Relationship Id="rId10" Type="http://schemas.openxmlformats.org/officeDocument/2006/relationships/image" Target="../media/image8.jpeg"/><Relationship Id="rId4" Type="http://schemas.openxmlformats.org/officeDocument/2006/relationships/image" Target="../media/image5.png"/><Relationship Id="rId9" Type="http://schemas.openxmlformats.org/officeDocument/2006/relationships/image" Target="../media/image17.jpeg"/></Relationships>
</file>

<file path=ppt/slides/_rels/slide7.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slideLayout" Target="../slideLayouts/slideLayout1.xml"/><Relationship Id="rId7" Type="http://schemas.openxmlformats.org/officeDocument/2006/relationships/image" Target="../media/image18.jpe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7.png"/><Relationship Id="rId11" Type="http://schemas.openxmlformats.org/officeDocument/2006/relationships/image" Target="../media/image8.jpeg"/><Relationship Id="rId5" Type="http://schemas.openxmlformats.org/officeDocument/2006/relationships/image" Target="../media/image5.png"/><Relationship Id="rId10" Type="http://schemas.openxmlformats.org/officeDocument/2006/relationships/image" Target="../media/image21.jpeg"/><Relationship Id="rId4" Type="http://schemas.openxmlformats.org/officeDocument/2006/relationships/notesSlide" Target="../notesSlides/notesSlide4.xml"/><Relationship Id="rId9" Type="http://schemas.openxmlformats.org/officeDocument/2006/relationships/image" Target="../media/image20.jpeg"/></Relationships>
</file>

<file path=ppt/slides/_rels/slide8.xml.rels><?xml version="1.0" encoding="UTF-8" standalone="yes"?>
<Relationships xmlns="http://schemas.openxmlformats.org/package/2006/relationships"><Relationship Id="rId8" Type="http://schemas.openxmlformats.org/officeDocument/2006/relationships/image" Target="../media/image23.jpeg"/><Relationship Id="rId13" Type="http://schemas.openxmlformats.org/officeDocument/2006/relationships/image" Target="../media/image28.jpeg"/><Relationship Id="rId3" Type="http://schemas.openxmlformats.org/officeDocument/2006/relationships/slideLayout" Target="../slideLayouts/slideLayout7.xml"/><Relationship Id="rId7" Type="http://schemas.openxmlformats.org/officeDocument/2006/relationships/image" Target="../media/image22.jpeg"/><Relationship Id="rId12" Type="http://schemas.openxmlformats.org/officeDocument/2006/relationships/image" Target="../media/image27.jpeg"/><Relationship Id="rId2" Type="http://schemas.openxmlformats.org/officeDocument/2006/relationships/audio" Target="../media/media8.m4a"/><Relationship Id="rId16" Type="http://schemas.openxmlformats.org/officeDocument/2006/relationships/image" Target="../media/image8.jpeg"/><Relationship Id="rId1" Type="http://schemas.microsoft.com/office/2007/relationships/media" Target="../media/media8.m4a"/><Relationship Id="rId6" Type="http://schemas.openxmlformats.org/officeDocument/2006/relationships/image" Target="../media/image7.png"/><Relationship Id="rId11" Type="http://schemas.openxmlformats.org/officeDocument/2006/relationships/image" Target="../media/image26.jpeg"/><Relationship Id="rId5" Type="http://schemas.openxmlformats.org/officeDocument/2006/relationships/image" Target="../media/image5.png"/><Relationship Id="rId15" Type="http://schemas.openxmlformats.org/officeDocument/2006/relationships/image" Target="../media/image30.jpeg"/><Relationship Id="rId10" Type="http://schemas.openxmlformats.org/officeDocument/2006/relationships/image" Target="../media/image25.jpeg"/><Relationship Id="rId4" Type="http://schemas.openxmlformats.org/officeDocument/2006/relationships/notesSlide" Target="../notesSlides/notesSlide5.xml"/><Relationship Id="rId9" Type="http://schemas.openxmlformats.org/officeDocument/2006/relationships/image" Target="../media/image24.jpeg"/><Relationship Id="rId14" Type="http://schemas.openxmlformats.org/officeDocument/2006/relationships/image" Target="../media/image29.jpeg"/></Relationships>
</file>

<file path=ppt/slides/_rels/slide9.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37.jpeg"/><Relationship Id="rId3" Type="http://schemas.openxmlformats.org/officeDocument/2006/relationships/slideLayout" Target="../slideLayouts/slideLayout1.xml"/><Relationship Id="rId7" Type="http://schemas.openxmlformats.org/officeDocument/2006/relationships/image" Target="../media/image31.jpeg"/><Relationship Id="rId12" Type="http://schemas.openxmlformats.org/officeDocument/2006/relationships/image" Target="../media/image36.jpeg"/><Relationship Id="rId2" Type="http://schemas.openxmlformats.org/officeDocument/2006/relationships/audio" Target="../media/media9.m4a"/><Relationship Id="rId16" Type="http://schemas.openxmlformats.org/officeDocument/2006/relationships/image" Target="../media/image8.jpeg"/><Relationship Id="rId1" Type="http://schemas.microsoft.com/office/2007/relationships/media" Target="../media/media9.m4a"/><Relationship Id="rId6" Type="http://schemas.openxmlformats.org/officeDocument/2006/relationships/image" Target="../media/image7.png"/><Relationship Id="rId11" Type="http://schemas.openxmlformats.org/officeDocument/2006/relationships/image" Target="../media/image35.jpeg"/><Relationship Id="rId5" Type="http://schemas.openxmlformats.org/officeDocument/2006/relationships/image" Target="../media/image5.png"/><Relationship Id="rId15" Type="http://schemas.openxmlformats.org/officeDocument/2006/relationships/image" Target="../media/image39.jpeg"/><Relationship Id="rId10" Type="http://schemas.openxmlformats.org/officeDocument/2006/relationships/image" Target="../media/image34.jpeg"/><Relationship Id="rId4" Type="http://schemas.openxmlformats.org/officeDocument/2006/relationships/notesSlide" Target="../notesSlides/notesSlide6.xml"/><Relationship Id="rId9" Type="http://schemas.openxmlformats.org/officeDocument/2006/relationships/image" Target="../media/image33.jpeg"/><Relationship Id="rId14" Type="http://schemas.openxmlformats.org/officeDocument/2006/relationships/image" Target="../media/image3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0" name="Picture 16" descr="headi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9354" y="2617101"/>
            <a:ext cx="7285291" cy="11949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pic>
      <p:pic>
        <p:nvPicPr>
          <p:cNvPr id="8" name="Video 7">
            <a:hlinkClick r:id="" action="ppaction://media"/>
            <a:extLst>
              <a:ext uri="{FF2B5EF4-FFF2-40B4-BE49-F238E27FC236}">
                <a16:creationId xmlns:a16="http://schemas.microsoft.com/office/drawing/2014/main" id="{63BBE7C8-362F-42E2-AA79-E1B91A26B0CE}"/>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6858000" y="5143500"/>
            <a:ext cx="2285999" cy="1714500"/>
          </a:xfrm>
          <a:prstGeom prst="rect">
            <a:avLst/>
          </a:prstGeom>
        </p:spPr>
      </p:pic>
      <p:pic>
        <p:nvPicPr>
          <p:cNvPr id="3" name="Picture 2">
            <a:extLst>
              <a:ext uri="{FF2B5EF4-FFF2-40B4-BE49-F238E27FC236}">
                <a16:creationId xmlns:a16="http://schemas.microsoft.com/office/drawing/2014/main" id="{482C5167-E9FF-455A-8601-118218A7F35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26326"/>
          <a:stretch/>
        </p:blipFill>
        <p:spPr>
          <a:xfrm>
            <a:off x="38100" y="6000750"/>
            <a:ext cx="4940300" cy="818643"/>
          </a:xfrm>
          <a:prstGeom prst="rect">
            <a:avLst/>
          </a:prstGeom>
        </p:spPr>
      </p:pic>
      <p:pic>
        <p:nvPicPr>
          <p:cNvPr id="10" name="Picture 9">
            <a:extLst>
              <a:ext uri="{FF2B5EF4-FFF2-40B4-BE49-F238E27FC236}">
                <a16:creationId xmlns:a16="http://schemas.microsoft.com/office/drawing/2014/main" id="{62EB7D1D-C6AC-46B7-B5DB-3CC634FE167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24619" y="1422180"/>
            <a:ext cx="3126562" cy="1194921"/>
          </a:xfrm>
          <a:prstGeom prst="rect">
            <a:avLst/>
          </a:prstGeom>
        </p:spPr>
      </p:pic>
      <p:sp>
        <p:nvSpPr>
          <p:cNvPr id="11" name="TextBox 10">
            <a:extLst>
              <a:ext uri="{FF2B5EF4-FFF2-40B4-BE49-F238E27FC236}">
                <a16:creationId xmlns:a16="http://schemas.microsoft.com/office/drawing/2014/main" id="{6B70C51B-E293-4273-9B5B-661B781B96B7}"/>
              </a:ext>
            </a:extLst>
          </p:cNvPr>
          <p:cNvSpPr txBox="1"/>
          <p:nvPr/>
        </p:nvSpPr>
        <p:spPr>
          <a:xfrm>
            <a:off x="127001" y="5671463"/>
            <a:ext cx="4851399" cy="430887"/>
          </a:xfrm>
          <a:prstGeom prst="rect">
            <a:avLst/>
          </a:prstGeom>
          <a:noFill/>
        </p:spPr>
        <p:txBody>
          <a:bodyPr wrap="square" rtlCol="0">
            <a:spAutoFit/>
          </a:bodyPr>
          <a:lstStyle/>
          <a:p>
            <a:r>
              <a:rPr lang="en-GB" sz="1050" dirty="0"/>
              <a:t>The LoveLincsPlants Project has been made possible thanks to funding from the National Lottery Heritage Fund in partnership with the following:</a:t>
            </a:r>
          </a:p>
        </p:txBody>
      </p:sp>
    </p:spTree>
    <p:extLst>
      <p:ext uri="{BB962C8B-B14F-4D97-AF65-F5344CB8AC3E}">
        <p14:creationId xmlns:p14="http://schemas.microsoft.com/office/powerpoint/2010/main" val="4000027073"/>
      </p:ext>
    </p:extLst>
  </p:cSld>
  <p:clrMapOvr>
    <a:masterClrMapping/>
  </p:clrMapOvr>
  <mc:AlternateContent xmlns:mc="http://schemas.openxmlformats.org/markup-compatibility/2006" xmlns:p14="http://schemas.microsoft.com/office/powerpoint/2010/main">
    <mc:Choice Requires="p14">
      <p:transition spd="slow" p14:dur="2000" advTm="9535"/>
    </mc:Choice>
    <mc:Fallback xmlns="">
      <p:transition spd="slow" advTm="95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3840483" y="1156243"/>
            <a:ext cx="5060585" cy="553998"/>
          </a:xfrm>
          <a:prstGeom prst="rect">
            <a:avLst/>
          </a:prstGeom>
          <a:noFill/>
        </p:spPr>
        <p:txBody>
          <a:bodyPr wrap="square" rtlCol="0">
            <a:spAutoFit/>
          </a:bodyPr>
          <a:lstStyle/>
          <a:p>
            <a:r>
              <a:rPr lang="en-GB" sz="3000" dirty="0"/>
              <a:t>Interesting Lincolnshire Plants</a:t>
            </a:r>
          </a:p>
        </p:txBody>
      </p:sp>
      <p:sp>
        <p:nvSpPr>
          <p:cNvPr id="14" name="TextBox 13"/>
          <p:cNvSpPr txBox="1"/>
          <p:nvPr/>
        </p:nvSpPr>
        <p:spPr>
          <a:xfrm>
            <a:off x="573618" y="1866748"/>
            <a:ext cx="5060585" cy="553998"/>
          </a:xfrm>
          <a:prstGeom prst="rect">
            <a:avLst/>
          </a:prstGeom>
          <a:noFill/>
        </p:spPr>
        <p:txBody>
          <a:bodyPr wrap="square" rtlCol="0">
            <a:spAutoFit/>
          </a:bodyPr>
          <a:lstStyle/>
          <a:p>
            <a:r>
              <a:rPr lang="en-GB" sz="3000" dirty="0"/>
              <a:t>Living Fossils - Horsetails</a:t>
            </a:r>
          </a:p>
        </p:txBody>
      </p:sp>
      <p:pic>
        <p:nvPicPr>
          <p:cNvPr id="21" name="Picture 20">
            <a:extLst>
              <a:ext uri="{FF2B5EF4-FFF2-40B4-BE49-F238E27FC236}">
                <a16:creationId xmlns:a16="http://schemas.microsoft.com/office/drawing/2014/main" id="{DF4924B7-260E-4E77-B53A-30510DACFA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31486" y="6175121"/>
            <a:ext cx="4998213" cy="610200"/>
          </a:xfrm>
          <a:prstGeom prst="rect">
            <a:avLst/>
          </a:prstGeom>
        </p:spPr>
      </p:pic>
      <p:pic>
        <p:nvPicPr>
          <p:cNvPr id="12" name="Audio 11">
            <a:hlinkClick r:id="" action="ppaction://media"/>
            <a:extLst>
              <a:ext uri="{FF2B5EF4-FFF2-40B4-BE49-F238E27FC236}">
                <a16:creationId xmlns:a16="http://schemas.microsoft.com/office/drawing/2014/main" id="{5B1684E4-42F5-440A-A06F-D467EFAF89A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pic>
        <p:nvPicPr>
          <p:cNvPr id="3" name="Picture 2">
            <a:extLst>
              <a:ext uri="{FF2B5EF4-FFF2-40B4-BE49-F238E27FC236}">
                <a16:creationId xmlns:a16="http://schemas.microsoft.com/office/drawing/2014/main" id="{CC9F7ED7-0DD2-4686-B73A-B386387BBC9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39832" y="2480969"/>
            <a:ext cx="2500651" cy="3749805"/>
          </a:xfrm>
          <a:prstGeom prst="rect">
            <a:avLst/>
          </a:prstGeom>
        </p:spPr>
      </p:pic>
      <p:sp>
        <p:nvSpPr>
          <p:cNvPr id="8" name="TextBox 7">
            <a:extLst>
              <a:ext uri="{FF2B5EF4-FFF2-40B4-BE49-F238E27FC236}">
                <a16:creationId xmlns:a16="http://schemas.microsoft.com/office/drawing/2014/main" id="{D5ACF6A5-C4B2-4A1B-B230-2A517CAABCF6}"/>
              </a:ext>
            </a:extLst>
          </p:cNvPr>
          <p:cNvSpPr txBox="1"/>
          <p:nvPr/>
        </p:nvSpPr>
        <p:spPr>
          <a:xfrm>
            <a:off x="1281113" y="6175121"/>
            <a:ext cx="2709863" cy="301621"/>
          </a:xfrm>
          <a:prstGeom prst="rect">
            <a:avLst/>
          </a:prstGeom>
          <a:noFill/>
        </p:spPr>
        <p:txBody>
          <a:bodyPr wrap="square" rtlCol="0">
            <a:spAutoFit/>
          </a:bodyPr>
          <a:lstStyle/>
          <a:p>
            <a:r>
              <a:rPr lang="en-US" sz="680" dirty="0" err="1"/>
              <a:t>Rror</a:t>
            </a:r>
            <a:r>
              <a:rPr lang="en-US" sz="680" dirty="0"/>
              <a:t>, CC BY-SA 3.0 &lt;https://creativecommons.org/licenses/by-sa/3.0&gt;, via Wikimedia Commons</a:t>
            </a:r>
            <a:endParaRPr lang="en-GB" sz="680" dirty="0"/>
          </a:p>
        </p:txBody>
      </p:sp>
      <p:pic>
        <p:nvPicPr>
          <p:cNvPr id="10" name="Picture 9">
            <a:extLst>
              <a:ext uri="{FF2B5EF4-FFF2-40B4-BE49-F238E27FC236}">
                <a16:creationId xmlns:a16="http://schemas.microsoft.com/office/drawing/2014/main" id="{728157C8-97F1-465E-A4BA-7219F198901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01816" y="2143747"/>
            <a:ext cx="2110029" cy="2813372"/>
          </a:xfrm>
          <a:prstGeom prst="rect">
            <a:avLst/>
          </a:prstGeom>
        </p:spPr>
      </p:pic>
      <p:sp>
        <p:nvSpPr>
          <p:cNvPr id="24" name="TextBox 23">
            <a:extLst>
              <a:ext uri="{FF2B5EF4-FFF2-40B4-BE49-F238E27FC236}">
                <a16:creationId xmlns:a16="http://schemas.microsoft.com/office/drawing/2014/main" id="{0421DFE3-F020-497B-B9EF-E4F8D144AF8E}"/>
              </a:ext>
            </a:extLst>
          </p:cNvPr>
          <p:cNvSpPr txBox="1"/>
          <p:nvPr/>
        </p:nvSpPr>
        <p:spPr>
          <a:xfrm>
            <a:off x="5165277" y="4924601"/>
            <a:ext cx="3632200" cy="196977"/>
          </a:xfrm>
          <a:prstGeom prst="rect">
            <a:avLst/>
          </a:prstGeom>
          <a:noFill/>
        </p:spPr>
        <p:txBody>
          <a:bodyPr wrap="square" rtlCol="0">
            <a:spAutoFit/>
          </a:bodyPr>
          <a:lstStyle/>
          <a:p>
            <a:r>
              <a:rPr lang="en-US" sz="680" dirty="0"/>
              <a:t>Photo: Free for reuse from </a:t>
            </a:r>
            <a:r>
              <a:rPr lang="en-US" sz="680" dirty="0" err="1"/>
              <a:t>Pixabay</a:t>
            </a:r>
            <a:endParaRPr lang="en-GB" sz="680" dirty="0"/>
          </a:p>
        </p:txBody>
      </p:sp>
      <p:pic>
        <p:nvPicPr>
          <p:cNvPr id="22" name="Picture 16" descr="heading">
            <a:extLst>
              <a:ext uri="{FF2B5EF4-FFF2-40B4-BE49-F238E27FC236}">
                <a16:creationId xmlns:a16="http://schemas.microsoft.com/office/drawing/2014/main" id="{9ABFC013-631C-4852-A7C0-5210A881964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6255" y="216802"/>
            <a:ext cx="2781993" cy="4562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pic>
    </p:spTree>
    <p:extLst>
      <p:ext uri="{BB962C8B-B14F-4D97-AF65-F5344CB8AC3E}">
        <p14:creationId xmlns:p14="http://schemas.microsoft.com/office/powerpoint/2010/main" val="1307649633"/>
      </p:ext>
    </p:extLst>
  </p:cSld>
  <p:clrMapOvr>
    <a:masterClrMapping/>
  </p:clrMapOvr>
  <mc:AlternateContent xmlns:mc="http://schemas.openxmlformats.org/markup-compatibility/2006" xmlns:p14="http://schemas.microsoft.com/office/powerpoint/2010/main">
    <mc:Choice Requires="p14">
      <p:transition spd="slow" p14:dur="2000" advTm="36016"/>
    </mc:Choice>
    <mc:Fallback xmlns="">
      <p:transition spd="slow" advTm="360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3488266" y="1141306"/>
            <a:ext cx="3038264" cy="553998"/>
          </a:xfrm>
          <a:prstGeom prst="rect">
            <a:avLst/>
          </a:prstGeom>
          <a:noFill/>
        </p:spPr>
        <p:txBody>
          <a:bodyPr wrap="square" rtlCol="0">
            <a:spAutoFit/>
          </a:bodyPr>
          <a:lstStyle/>
          <a:p>
            <a:r>
              <a:rPr lang="en-GB" sz="3000" dirty="0"/>
              <a:t>The Smallest Plant</a:t>
            </a:r>
          </a:p>
        </p:txBody>
      </p:sp>
      <p:sp>
        <p:nvSpPr>
          <p:cNvPr id="14" name="TextBox 13"/>
          <p:cNvSpPr txBox="1"/>
          <p:nvPr/>
        </p:nvSpPr>
        <p:spPr>
          <a:xfrm>
            <a:off x="653628" y="1821120"/>
            <a:ext cx="5060585" cy="553998"/>
          </a:xfrm>
          <a:prstGeom prst="rect">
            <a:avLst/>
          </a:prstGeom>
          <a:noFill/>
        </p:spPr>
        <p:txBody>
          <a:bodyPr wrap="square" rtlCol="0">
            <a:spAutoFit/>
          </a:bodyPr>
          <a:lstStyle/>
          <a:p>
            <a:r>
              <a:rPr lang="en-GB" sz="3000" dirty="0"/>
              <a:t>Least Duckweed</a:t>
            </a:r>
          </a:p>
        </p:txBody>
      </p:sp>
      <p:sp>
        <p:nvSpPr>
          <p:cNvPr id="2" name="TextBox 1"/>
          <p:cNvSpPr txBox="1"/>
          <p:nvPr/>
        </p:nvSpPr>
        <p:spPr>
          <a:xfrm>
            <a:off x="6126481" y="2560320"/>
            <a:ext cx="1914926" cy="1477328"/>
          </a:xfrm>
          <a:prstGeom prst="rect">
            <a:avLst/>
          </a:prstGeom>
          <a:noFill/>
        </p:spPr>
        <p:txBody>
          <a:bodyPr wrap="square" rtlCol="0">
            <a:spAutoFit/>
          </a:bodyPr>
          <a:lstStyle/>
          <a:p>
            <a:r>
              <a:rPr lang="en-GB" dirty="0"/>
              <a:t>Actual Size 0.5mm</a:t>
            </a:r>
          </a:p>
          <a:p>
            <a:endParaRPr lang="en-GB" dirty="0"/>
          </a:p>
          <a:p>
            <a:r>
              <a:rPr lang="en-GB" dirty="0"/>
              <a:t>About the size of a full stop on an A4 page.  </a:t>
            </a:r>
          </a:p>
        </p:txBody>
      </p:sp>
      <p:pic>
        <p:nvPicPr>
          <p:cNvPr id="20" name="Picture 19">
            <a:extLst>
              <a:ext uri="{FF2B5EF4-FFF2-40B4-BE49-F238E27FC236}">
                <a16:creationId xmlns:a16="http://schemas.microsoft.com/office/drawing/2014/main" id="{85023155-F306-4467-A2B6-937ACC4E752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31486" y="6175121"/>
            <a:ext cx="4998213" cy="610200"/>
          </a:xfrm>
          <a:prstGeom prst="rect">
            <a:avLst/>
          </a:prstGeom>
        </p:spPr>
      </p:pic>
      <p:sp>
        <p:nvSpPr>
          <p:cNvPr id="10" name="TextBox 9">
            <a:extLst>
              <a:ext uri="{FF2B5EF4-FFF2-40B4-BE49-F238E27FC236}">
                <a16:creationId xmlns:a16="http://schemas.microsoft.com/office/drawing/2014/main" id="{A6884430-E75B-46DB-A7F1-2E0C34A2F23E}"/>
              </a:ext>
            </a:extLst>
          </p:cNvPr>
          <p:cNvSpPr txBox="1"/>
          <p:nvPr/>
        </p:nvSpPr>
        <p:spPr>
          <a:xfrm>
            <a:off x="653628" y="5651379"/>
            <a:ext cx="3962117" cy="301621"/>
          </a:xfrm>
          <a:prstGeom prst="rect">
            <a:avLst/>
          </a:prstGeom>
          <a:noFill/>
        </p:spPr>
        <p:txBody>
          <a:bodyPr wrap="square" rtlCol="0">
            <a:spAutoFit/>
          </a:bodyPr>
          <a:lstStyle/>
          <a:p>
            <a:r>
              <a:rPr lang="en-US" sz="680" dirty="0"/>
              <a:t>Common duckweed. </a:t>
            </a:r>
            <a:r>
              <a:rPr lang="en-US" sz="680" dirty="0" err="1"/>
              <a:t>Photo:Liz</a:t>
            </a:r>
            <a:r>
              <a:rPr lang="en-US" sz="680" dirty="0"/>
              <a:t> Sullivan, CC BY-SA 4.0 &lt;https://creativecommons.org/licenses/by-sa/4.0&gt;, via Wikimedia Commons</a:t>
            </a:r>
            <a:endParaRPr lang="en-GB" sz="680" dirty="0"/>
          </a:p>
        </p:txBody>
      </p:sp>
      <p:pic>
        <p:nvPicPr>
          <p:cNvPr id="23" name="Audio 22">
            <a:hlinkClick r:id="" action="ppaction://media"/>
            <a:extLst>
              <a:ext uri="{FF2B5EF4-FFF2-40B4-BE49-F238E27FC236}">
                <a16:creationId xmlns:a16="http://schemas.microsoft.com/office/drawing/2014/main" id="{E1366092-883F-448A-B255-2606327D649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pic>
        <p:nvPicPr>
          <p:cNvPr id="21" name="Picture 16" descr="heading">
            <a:extLst>
              <a:ext uri="{FF2B5EF4-FFF2-40B4-BE49-F238E27FC236}">
                <a16:creationId xmlns:a16="http://schemas.microsoft.com/office/drawing/2014/main" id="{5BEF0BDB-C66D-44DA-B2E9-17AE1ABFD91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6255" y="216802"/>
            <a:ext cx="2781993" cy="4562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pic>
      <p:pic>
        <p:nvPicPr>
          <p:cNvPr id="4" name="Picture 3">
            <a:extLst>
              <a:ext uri="{FF2B5EF4-FFF2-40B4-BE49-F238E27FC236}">
                <a16:creationId xmlns:a16="http://schemas.microsoft.com/office/drawing/2014/main" id="{9BFB9586-B21D-4949-9050-BF032806C76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3628" y="2352267"/>
            <a:ext cx="4383321" cy="3287491"/>
          </a:xfrm>
          <a:prstGeom prst="rect">
            <a:avLst/>
          </a:prstGeom>
        </p:spPr>
      </p:pic>
    </p:spTree>
    <p:extLst>
      <p:ext uri="{BB962C8B-B14F-4D97-AF65-F5344CB8AC3E}">
        <p14:creationId xmlns:p14="http://schemas.microsoft.com/office/powerpoint/2010/main" val="1155776361"/>
      </p:ext>
    </p:extLst>
  </p:cSld>
  <p:clrMapOvr>
    <a:masterClrMapping/>
  </p:clrMapOvr>
  <mc:AlternateContent xmlns:mc="http://schemas.openxmlformats.org/markup-compatibility/2006" xmlns:p14="http://schemas.microsoft.com/office/powerpoint/2010/main">
    <mc:Choice Requires="p14">
      <p:transition spd="slow" p14:dur="2000" advTm="43015"/>
    </mc:Choice>
    <mc:Fallback xmlns="">
      <p:transition spd="slow" advTm="430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3488266" y="1141306"/>
            <a:ext cx="5187104" cy="553998"/>
          </a:xfrm>
          <a:prstGeom prst="rect">
            <a:avLst/>
          </a:prstGeom>
          <a:noFill/>
        </p:spPr>
        <p:txBody>
          <a:bodyPr wrap="square" rtlCol="0">
            <a:spAutoFit/>
          </a:bodyPr>
          <a:lstStyle/>
          <a:p>
            <a:r>
              <a:rPr lang="en-GB" sz="3000" dirty="0"/>
              <a:t>The Largest and Oldest Oak Tree</a:t>
            </a:r>
          </a:p>
        </p:txBody>
      </p:sp>
      <p:sp>
        <p:nvSpPr>
          <p:cNvPr id="15" name="TextBox 14"/>
          <p:cNvSpPr txBox="1"/>
          <p:nvPr/>
        </p:nvSpPr>
        <p:spPr>
          <a:xfrm>
            <a:off x="699348" y="1843980"/>
            <a:ext cx="5060585" cy="553998"/>
          </a:xfrm>
          <a:prstGeom prst="rect">
            <a:avLst/>
          </a:prstGeom>
          <a:noFill/>
        </p:spPr>
        <p:txBody>
          <a:bodyPr wrap="square" rtlCol="0">
            <a:spAutoFit/>
          </a:bodyPr>
          <a:lstStyle/>
          <a:p>
            <a:r>
              <a:rPr lang="en-GB" sz="3000" dirty="0"/>
              <a:t>The </a:t>
            </a:r>
            <a:r>
              <a:rPr lang="en-GB" sz="3000" dirty="0" err="1"/>
              <a:t>Bowthorpe</a:t>
            </a:r>
            <a:r>
              <a:rPr lang="en-GB" sz="3000" dirty="0"/>
              <a:t> Oak</a:t>
            </a:r>
          </a:p>
        </p:txBody>
      </p:sp>
      <p:pic>
        <p:nvPicPr>
          <p:cNvPr id="16" name="Picture 15"/>
          <p:cNvPicPr/>
          <p:nvPr/>
        </p:nvPicPr>
        <p:blipFill rotWithShape="1">
          <a:blip r:embed="rId5" cstate="print">
            <a:extLst>
              <a:ext uri="{28A0092B-C50C-407E-A947-70E740481C1C}">
                <a14:useLocalDpi xmlns:a14="http://schemas.microsoft.com/office/drawing/2010/main" val="0"/>
              </a:ext>
            </a:extLst>
          </a:blip>
          <a:srcRect l="18942" t="49555" r="17971" b="14082"/>
          <a:stretch/>
        </p:blipFill>
        <p:spPr bwMode="auto">
          <a:xfrm rot="10800000">
            <a:off x="782688" y="2639092"/>
            <a:ext cx="3420356" cy="2599723"/>
          </a:xfrm>
          <a:prstGeom prst="rect">
            <a:avLst/>
          </a:prstGeom>
          <a:noFill/>
          <a:ln>
            <a:noFill/>
          </a:ln>
          <a:extLst>
            <a:ext uri="{53640926-AAD7-44D8-BBD7-CCE9431645EC}">
              <a14:shadowObscured xmlns:a14="http://schemas.microsoft.com/office/drawing/2010/main"/>
            </a:ext>
          </a:extLst>
        </p:spPr>
      </p:pic>
      <p:pic>
        <p:nvPicPr>
          <p:cNvPr id="21" name="Picture 20">
            <a:extLst>
              <a:ext uri="{FF2B5EF4-FFF2-40B4-BE49-F238E27FC236}">
                <a16:creationId xmlns:a16="http://schemas.microsoft.com/office/drawing/2014/main" id="{28DC3FB0-B173-49C4-93B2-21A13DE76A7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31486" y="6175121"/>
            <a:ext cx="4998213" cy="610200"/>
          </a:xfrm>
          <a:prstGeom prst="rect">
            <a:avLst/>
          </a:prstGeom>
        </p:spPr>
      </p:pic>
      <p:pic>
        <p:nvPicPr>
          <p:cNvPr id="3" name="Picture 2">
            <a:extLst>
              <a:ext uri="{FF2B5EF4-FFF2-40B4-BE49-F238E27FC236}">
                <a16:creationId xmlns:a16="http://schemas.microsoft.com/office/drawing/2014/main" id="{A06EB4E5-3403-4A97-93F5-23409D82CC6A}"/>
              </a:ext>
            </a:extLst>
          </p:cNvPr>
          <p:cNvPicPr>
            <a:picLocks noChangeAspect="1"/>
          </p:cNvPicPr>
          <p:nvPr/>
        </p:nvPicPr>
        <p:blipFill>
          <a:blip r:embed="rId7"/>
          <a:stretch>
            <a:fillRect/>
          </a:stretch>
        </p:blipFill>
        <p:spPr>
          <a:xfrm>
            <a:off x="4487055" y="2397978"/>
            <a:ext cx="4188315" cy="2786113"/>
          </a:xfrm>
          <a:prstGeom prst="rect">
            <a:avLst/>
          </a:prstGeom>
        </p:spPr>
      </p:pic>
      <p:sp>
        <p:nvSpPr>
          <p:cNvPr id="20" name="TextBox 19">
            <a:extLst>
              <a:ext uri="{FF2B5EF4-FFF2-40B4-BE49-F238E27FC236}">
                <a16:creationId xmlns:a16="http://schemas.microsoft.com/office/drawing/2014/main" id="{D04B5A7F-E99D-4567-8292-C87BE264E109}"/>
              </a:ext>
            </a:extLst>
          </p:cNvPr>
          <p:cNvSpPr txBox="1"/>
          <p:nvPr/>
        </p:nvSpPr>
        <p:spPr>
          <a:xfrm>
            <a:off x="4487054" y="5164919"/>
            <a:ext cx="3874259" cy="196977"/>
          </a:xfrm>
          <a:prstGeom prst="rect">
            <a:avLst/>
          </a:prstGeom>
          <a:noFill/>
        </p:spPr>
        <p:txBody>
          <a:bodyPr wrap="square" rtlCol="0">
            <a:spAutoFit/>
          </a:bodyPr>
          <a:lstStyle/>
          <a:p>
            <a:r>
              <a:rPr lang="en-US" sz="680" dirty="0"/>
              <a:t>Photo: Andy Wright, CC BY 2.0 &lt;https://creativecommons.org/licenses/by/2.0&gt;, via Wikimedia Commons</a:t>
            </a:r>
            <a:endParaRPr lang="en-GB" sz="680" dirty="0"/>
          </a:p>
        </p:txBody>
      </p:sp>
      <p:pic>
        <p:nvPicPr>
          <p:cNvPr id="8" name="Audio 7">
            <a:hlinkClick r:id="" action="ppaction://media"/>
            <a:extLst>
              <a:ext uri="{FF2B5EF4-FFF2-40B4-BE49-F238E27FC236}">
                <a16:creationId xmlns:a16="http://schemas.microsoft.com/office/drawing/2014/main" id="{474B0101-58C5-4EB4-81A5-ADB8519AEAE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pic>
        <p:nvPicPr>
          <p:cNvPr id="22" name="Picture 16" descr="heading">
            <a:extLst>
              <a:ext uri="{FF2B5EF4-FFF2-40B4-BE49-F238E27FC236}">
                <a16:creationId xmlns:a16="http://schemas.microsoft.com/office/drawing/2014/main" id="{DC1ADBA5-743A-4336-BB0E-133CE5B97E9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6255" y="216802"/>
            <a:ext cx="2781993" cy="4562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pic>
    </p:spTree>
    <p:extLst>
      <p:ext uri="{BB962C8B-B14F-4D97-AF65-F5344CB8AC3E}">
        <p14:creationId xmlns:p14="http://schemas.microsoft.com/office/powerpoint/2010/main" val="1528700136"/>
      </p:ext>
    </p:extLst>
  </p:cSld>
  <p:clrMapOvr>
    <a:masterClrMapping/>
  </p:clrMapOvr>
  <mc:AlternateContent xmlns:mc="http://schemas.openxmlformats.org/markup-compatibility/2006" xmlns:p14="http://schemas.microsoft.com/office/powerpoint/2010/main">
    <mc:Choice Requires="p14">
      <p:transition spd="slow" p14:dur="2000" advTm="34183"/>
    </mc:Choice>
    <mc:Fallback xmlns="">
      <p:transition spd="slow" advTm="341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5267F31-1A82-4012-BD7E-20863694D291}"/>
              </a:ext>
            </a:extLst>
          </p:cNvPr>
          <p:cNvSpPr txBox="1"/>
          <p:nvPr/>
        </p:nvSpPr>
        <p:spPr>
          <a:xfrm>
            <a:off x="4809743" y="1728091"/>
            <a:ext cx="4014511" cy="4729500"/>
          </a:xfrm>
          <a:prstGeom prst="rect">
            <a:avLst/>
          </a:prstGeom>
          <a:noFill/>
        </p:spPr>
        <p:txBody>
          <a:bodyPr wrap="square" rtlCol="0">
            <a:spAutoFit/>
          </a:bodyPr>
          <a:lstStyle/>
          <a:p>
            <a:pPr>
              <a:lnSpc>
                <a:spcPct val="107000"/>
              </a:lnSpc>
              <a:spcAft>
                <a:spcPts val="800"/>
              </a:spcAft>
            </a:pPr>
            <a:r>
              <a:rPr lang="en-US" sz="2400" dirty="0">
                <a:ea typeface="Calibri" panose="020F0502020204030204" pitchFamily="34" charset="0"/>
                <a:cs typeface="Times New Roman" panose="02020603050405020304" pitchFamily="18" charset="0"/>
              </a:rPr>
              <a:t>Question 5.</a:t>
            </a:r>
          </a:p>
          <a:p>
            <a:pPr>
              <a:lnSpc>
                <a:spcPct val="107000"/>
              </a:lnSpc>
              <a:spcAft>
                <a:spcPts val="800"/>
              </a:spcAft>
            </a:pPr>
            <a:r>
              <a:rPr lang="en-US" sz="2400" dirty="0">
                <a:ea typeface="Calibri" panose="020F0502020204030204" pitchFamily="34" charset="0"/>
                <a:cs typeface="Times New Roman" panose="02020603050405020304" pitchFamily="18" charset="0"/>
              </a:rPr>
              <a:t>The trunk of the </a:t>
            </a:r>
            <a:r>
              <a:rPr lang="en-US" sz="2400" dirty="0" err="1">
                <a:ea typeface="Calibri" panose="020F0502020204030204" pitchFamily="34" charset="0"/>
                <a:cs typeface="Times New Roman" panose="02020603050405020304" pitchFamily="18" charset="0"/>
              </a:rPr>
              <a:t>Bowthorpe</a:t>
            </a:r>
            <a:r>
              <a:rPr lang="en-US" sz="2400" dirty="0">
                <a:ea typeface="Calibri" panose="020F0502020204030204" pitchFamily="34" charset="0"/>
                <a:cs typeface="Times New Roman" panose="02020603050405020304" pitchFamily="18" charset="0"/>
              </a:rPr>
              <a:t> Oak measures 13.3m round.</a:t>
            </a:r>
          </a:p>
          <a:p>
            <a:pPr>
              <a:lnSpc>
                <a:spcPct val="107000"/>
              </a:lnSpc>
              <a:spcAft>
                <a:spcPts val="800"/>
              </a:spcAft>
            </a:pPr>
            <a:r>
              <a:rPr lang="en-US" sz="2400" dirty="0">
                <a:ea typeface="Calibri" panose="020F0502020204030204" pitchFamily="34" charset="0"/>
                <a:cs typeface="Times New Roman" panose="02020603050405020304" pitchFamily="18" charset="0"/>
              </a:rPr>
              <a:t> </a:t>
            </a:r>
            <a:r>
              <a:rPr lang="en-US" sz="2400" dirty="0"/>
              <a:t>Measure how wide you can spread your arms from fingertip to fingertip. If you and all your class had the same size arms how many of you would be needed to hold hands around the trunk?</a:t>
            </a:r>
            <a:endParaRPr lang="en-GB" sz="2400" dirty="0"/>
          </a:p>
          <a:p>
            <a:pPr>
              <a:lnSpc>
                <a:spcPct val="107000"/>
              </a:lnSpc>
              <a:spcAft>
                <a:spcPts val="800"/>
              </a:spcAft>
            </a:pPr>
            <a:r>
              <a:rPr lang="en-US" sz="2400" dirty="0">
                <a:latin typeface="Calibri" panose="020F0502020204030204" pitchFamily="34" charset="0"/>
                <a:ea typeface="Calibri" panose="020F0502020204030204" pitchFamily="34" charset="0"/>
                <a:cs typeface="Times New Roman" panose="02020603050405020304" pitchFamily="18" charset="0"/>
              </a:rPr>
              <a:t> </a:t>
            </a:r>
          </a:p>
        </p:txBody>
      </p:sp>
      <p:pic>
        <p:nvPicPr>
          <p:cNvPr id="11" name="Picture 10">
            <a:extLst>
              <a:ext uri="{FF2B5EF4-FFF2-40B4-BE49-F238E27FC236}">
                <a16:creationId xmlns:a16="http://schemas.microsoft.com/office/drawing/2014/main" id="{23D23A1F-D247-4B49-B72B-275CCFA0D0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31486" y="6175121"/>
            <a:ext cx="4998213" cy="610200"/>
          </a:xfrm>
          <a:prstGeom prst="rect">
            <a:avLst/>
          </a:prstGeom>
        </p:spPr>
      </p:pic>
      <p:pic>
        <p:nvPicPr>
          <p:cNvPr id="6" name="Audio 5">
            <a:hlinkClick r:id="" action="ppaction://media"/>
            <a:extLst>
              <a:ext uri="{FF2B5EF4-FFF2-40B4-BE49-F238E27FC236}">
                <a16:creationId xmlns:a16="http://schemas.microsoft.com/office/drawing/2014/main" id="{94A0BBF3-6F7C-4FCD-9463-60DCB9F2E54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pic>
        <p:nvPicPr>
          <p:cNvPr id="8" name="Picture 7">
            <a:extLst>
              <a:ext uri="{FF2B5EF4-FFF2-40B4-BE49-F238E27FC236}">
                <a16:creationId xmlns:a16="http://schemas.microsoft.com/office/drawing/2014/main" id="{B3C555BD-3FB8-449C-BEBE-78349641FE1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2017" y="2387600"/>
            <a:ext cx="4189983" cy="2785893"/>
          </a:xfrm>
          <a:prstGeom prst="rect">
            <a:avLst/>
          </a:prstGeom>
        </p:spPr>
      </p:pic>
      <p:sp>
        <p:nvSpPr>
          <p:cNvPr id="9" name="TextBox 8">
            <a:extLst>
              <a:ext uri="{FF2B5EF4-FFF2-40B4-BE49-F238E27FC236}">
                <a16:creationId xmlns:a16="http://schemas.microsoft.com/office/drawing/2014/main" id="{7F38EA85-78B1-4111-B463-D57FC00A0A17}"/>
              </a:ext>
            </a:extLst>
          </p:cNvPr>
          <p:cNvSpPr txBox="1"/>
          <p:nvPr/>
        </p:nvSpPr>
        <p:spPr>
          <a:xfrm>
            <a:off x="319746" y="5120130"/>
            <a:ext cx="3906839" cy="196977"/>
          </a:xfrm>
          <a:prstGeom prst="rect">
            <a:avLst/>
          </a:prstGeom>
          <a:noFill/>
        </p:spPr>
        <p:txBody>
          <a:bodyPr wrap="none" rtlCol="0">
            <a:spAutoFit/>
          </a:bodyPr>
          <a:lstStyle/>
          <a:p>
            <a:r>
              <a:rPr lang="en-US" sz="680" dirty="0"/>
              <a:t>Photo: Andy Wright, CC BY 2.0 &lt;https://creativecommons.org/licenses/by/2.0&gt;, via Wikimedia Commons</a:t>
            </a:r>
            <a:endParaRPr lang="en-GB" sz="680" dirty="0"/>
          </a:p>
        </p:txBody>
      </p:sp>
      <p:pic>
        <p:nvPicPr>
          <p:cNvPr id="12" name="Picture 16" descr="heading">
            <a:extLst>
              <a:ext uri="{FF2B5EF4-FFF2-40B4-BE49-F238E27FC236}">
                <a16:creationId xmlns:a16="http://schemas.microsoft.com/office/drawing/2014/main" id="{7F01B1FD-F2AE-45E9-AF8E-38E0E2FE3B5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6255" y="216802"/>
            <a:ext cx="2781993" cy="4562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pic>
    </p:spTree>
    <p:extLst>
      <p:ext uri="{BB962C8B-B14F-4D97-AF65-F5344CB8AC3E}">
        <p14:creationId xmlns:p14="http://schemas.microsoft.com/office/powerpoint/2010/main" val="102578302"/>
      </p:ext>
    </p:extLst>
  </p:cSld>
  <p:clrMapOvr>
    <a:masterClrMapping/>
  </p:clrMapOvr>
  <mc:AlternateContent xmlns:mc="http://schemas.openxmlformats.org/markup-compatibility/2006" xmlns:p14="http://schemas.microsoft.com/office/powerpoint/2010/main">
    <mc:Choice Requires="p14">
      <p:transition spd="slow" p14:dur="2000" advTm="28000"/>
    </mc:Choice>
    <mc:Fallback xmlns="">
      <p:transition spd="slow" advTm="2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5267F31-1A82-4012-BD7E-20863694D291}"/>
              </a:ext>
            </a:extLst>
          </p:cNvPr>
          <p:cNvSpPr txBox="1"/>
          <p:nvPr/>
        </p:nvSpPr>
        <p:spPr>
          <a:xfrm>
            <a:off x="4809743" y="1728091"/>
            <a:ext cx="4014511" cy="4729500"/>
          </a:xfrm>
          <a:prstGeom prst="rect">
            <a:avLst/>
          </a:prstGeom>
          <a:noFill/>
        </p:spPr>
        <p:txBody>
          <a:bodyPr wrap="square" rtlCol="0">
            <a:spAutoFit/>
          </a:bodyPr>
          <a:lstStyle/>
          <a:p>
            <a:pPr>
              <a:lnSpc>
                <a:spcPct val="107000"/>
              </a:lnSpc>
              <a:spcAft>
                <a:spcPts val="800"/>
              </a:spcAft>
            </a:pPr>
            <a:r>
              <a:rPr lang="en-US" sz="2400" dirty="0">
                <a:ea typeface="Calibri" panose="020F0502020204030204" pitchFamily="34" charset="0"/>
                <a:cs typeface="Times New Roman" panose="02020603050405020304" pitchFamily="18" charset="0"/>
              </a:rPr>
              <a:t>Question 5.</a:t>
            </a:r>
          </a:p>
          <a:p>
            <a:pPr>
              <a:lnSpc>
                <a:spcPct val="107000"/>
              </a:lnSpc>
              <a:spcAft>
                <a:spcPts val="800"/>
              </a:spcAft>
            </a:pPr>
            <a:r>
              <a:rPr lang="en-US" sz="2400" dirty="0">
                <a:ea typeface="Calibri" panose="020F0502020204030204" pitchFamily="34" charset="0"/>
                <a:cs typeface="Times New Roman" panose="02020603050405020304" pitchFamily="18" charset="0"/>
              </a:rPr>
              <a:t>The trunk of the </a:t>
            </a:r>
            <a:r>
              <a:rPr lang="en-US" sz="2400" dirty="0" err="1">
                <a:ea typeface="Calibri" panose="020F0502020204030204" pitchFamily="34" charset="0"/>
                <a:cs typeface="Times New Roman" panose="02020603050405020304" pitchFamily="18" charset="0"/>
              </a:rPr>
              <a:t>Bowthorpe</a:t>
            </a:r>
            <a:r>
              <a:rPr lang="en-US" sz="2400" dirty="0">
                <a:ea typeface="Calibri" panose="020F0502020204030204" pitchFamily="34" charset="0"/>
                <a:cs typeface="Times New Roman" panose="02020603050405020304" pitchFamily="18" charset="0"/>
              </a:rPr>
              <a:t> Oak measures 13.3m round.</a:t>
            </a:r>
          </a:p>
          <a:p>
            <a:pPr>
              <a:lnSpc>
                <a:spcPct val="107000"/>
              </a:lnSpc>
              <a:spcAft>
                <a:spcPts val="800"/>
              </a:spcAft>
            </a:pPr>
            <a:r>
              <a:rPr lang="en-US" sz="2400" dirty="0">
                <a:ea typeface="Calibri" panose="020F0502020204030204" pitchFamily="34" charset="0"/>
                <a:cs typeface="Times New Roman" panose="02020603050405020304" pitchFamily="18" charset="0"/>
              </a:rPr>
              <a:t> </a:t>
            </a:r>
            <a:r>
              <a:rPr lang="en-US" sz="2400" dirty="0"/>
              <a:t>Measure how wide you can spread your arms from fingertip to fingertip. If you and all your class had the same size arms how many of you would be needed to hold hands around the trunk?</a:t>
            </a:r>
            <a:endParaRPr lang="en-GB" sz="2400" dirty="0"/>
          </a:p>
          <a:p>
            <a:pPr>
              <a:lnSpc>
                <a:spcPct val="107000"/>
              </a:lnSpc>
              <a:spcAft>
                <a:spcPts val="800"/>
              </a:spcAft>
            </a:pPr>
            <a:r>
              <a:rPr lang="en-US" sz="2400" dirty="0">
                <a:latin typeface="Calibri" panose="020F0502020204030204" pitchFamily="34" charset="0"/>
                <a:ea typeface="Calibri" panose="020F0502020204030204" pitchFamily="34" charset="0"/>
                <a:cs typeface="Times New Roman" panose="02020603050405020304" pitchFamily="18" charset="0"/>
              </a:rPr>
              <a:t> </a:t>
            </a:r>
          </a:p>
        </p:txBody>
      </p:sp>
      <p:pic>
        <p:nvPicPr>
          <p:cNvPr id="8" name="Picture 7">
            <a:extLst>
              <a:ext uri="{FF2B5EF4-FFF2-40B4-BE49-F238E27FC236}">
                <a16:creationId xmlns:a16="http://schemas.microsoft.com/office/drawing/2014/main" id="{B3C555BD-3FB8-449C-BEBE-78349641FE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2017" y="2387600"/>
            <a:ext cx="4189983" cy="2785893"/>
          </a:xfrm>
          <a:prstGeom prst="rect">
            <a:avLst/>
          </a:prstGeom>
        </p:spPr>
      </p:pic>
      <p:pic>
        <p:nvPicPr>
          <p:cNvPr id="11" name="Picture 10">
            <a:extLst>
              <a:ext uri="{FF2B5EF4-FFF2-40B4-BE49-F238E27FC236}">
                <a16:creationId xmlns:a16="http://schemas.microsoft.com/office/drawing/2014/main" id="{617723B3-48D1-44C0-BEAE-8E2EE0D7084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31486" y="6175121"/>
            <a:ext cx="4998213" cy="610200"/>
          </a:xfrm>
          <a:prstGeom prst="rect">
            <a:avLst/>
          </a:prstGeom>
        </p:spPr>
      </p:pic>
      <p:sp>
        <p:nvSpPr>
          <p:cNvPr id="9" name="TextBox 8">
            <a:extLst>
              <a:ext uri="{FF2B5EF4-FFF2-40B4-BE49-F238E27FC236}">
                <a16:creationId xmlns:a16="http://schemas.microsoft.com/office/drawing/2014/main" id="{7F38EA85-78B1-4111-B463-D57FC00A0A17}"/>
              </a:ext>
            </a:extLst>
          </p:cNvPr>
          <p:cNvSpPr txBox="1"/>
          <p:nvPr/>
        </p:nvSpPr>
        <p:spPr>
          <a:xfrm>
            <a:off x="319746" y="5120130"/>
            <a:ext cx="3906839" cy="196977"/>
          </a:xfrm>
          <a:prstGeom prst="rect">
            <a:avLst/>
          </a:prstGeom>
          <a:noFill/>
        </p:spPr>
        <p:txBody>
          <a:bodyPr wrap="none" rtlCol="0">
            <a:spAutoFit/>
          </a:bodyPr>
          <a:lstStyle/>
          <a:p>
            <a:r>
              <a:rPr lang="en-US" sz="680" dirty="0"/>
              <a:t>Photo: Andy Wright, CC BY 2.0 &lt;https://creativecommons.org/licenses/by/2.0&gt;, via Wikimedia Commons</a:t>
            </a:r>
            <a:endParaRPr lang="en-GB" sz="680" dirty="0"/>
          </a:p>
        </p:txBody>
      </p:sp>
      <p:pic>
        <p:nvPicPr>
          <p:cNvPr id="2" name="Audio 1">
            <a:hlinkClick r:id="" action="ppaction://media"/>
            <a:extLst>
              <a:ext uri="{FF2B5EF4-FFF2-40B4-BE49-F238E27FC236}">
                <a16:creationId xmlns:a16="http://schemas.microsoft.com/office/drawing/2014/main" id="{F5E05EF7-8989-4FE4-9A57-36D45D9CBB0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pic>
        <p:nvPicPr>
          <p:cNvPr id="12" name="Picture 16" descr="heading">
            <a:extLst>
              <a:ext uri="{FF2B5EF4-FFF2-40B4-BE49-F238E27FC236}">
                <a16:creationId xmlns:a16="http://schemas.microsoft.com/office/drawing/2014/main" id="{F51DF396-E607-4708-B76D-9A3F37EFDD9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6255" y="216802"/>
            <a:ext cx="2781993" cy="4562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pic>
    </p:spTree>
    <p:extLst>
      <p:ext uri="{BB962C8B-B14F-4D97-AF65-F5344CB8AC3E}">
        <p14:creationId xmlns:p14="http://schemas.microsoft.com/office/powerpoint/2010/main" val="1482174995"/>
      </p:ext>
    </p:extLst>
  </p:cSld>
  <p:clrMapOvr>
    <a:masterClrMapping/>
  </p:clrMapOvr>
  <mc:AlternateContent xmlns:mc="http://schemas.openxmlformats.org/markup-compatibility/2006" xmlns:p14="http://schemas.microsoft.com/office/powerpoint/2010/main">
    <mc:Choice Requires="p14">
      <p:transition spd="slow" p14:dur="2000" advTm="33358"/>
    </mc:Choice>
    <mc:Fallback xmlns="">
      <p:transition spd="slow" advTm="333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94E555F-73E9-468E-8192-88B20402255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31486" y="6175121"/>
            <a:ext cx="4998213" cy="610200"/>
          </a:xfrm>
          <a:prstGeom prst="rect">
            <a:avLst/>
          </a:prstGeom>
        </p:spPr>
      </p:pic>
      <p:sp>
        <p:nvSpPr>
          <p:cNvPr id="2" name="Title 1"/>
          <p:cNvSpPr>
            <a:spLocks noGrp="1"/>
          </p:cNvSpPr>
          <p:nvPr>
            <p:ph type="title"/>
          </p:nvPr>
        </p:nvSpPr>
        <p:spPr/>
        <p:txBody>
          <a:bodyPr/>
          <a:lstStyle/>
          <a:p>
            <a:r>
              <a:rPr lang="en-GB" dirty="0"/>
              <a:t>Why are trees so terrific?</a:t>
            </a:r>
          </a:p>
        </p:txBody>
      </p:sp>
      <p:pic>
        <p:nvPicPr>
          <p:cNvPr id="12" name="Audio 11">
            <a:hlinkClick r:id="" action="ppaction://media"/>
            <a:extLst>
              <a:ext uri="{FF2B5EF4-FFF2-40B4-BE49-F238E27FC236}">
                <a16:creationId xmlns:a16="http://schemas.microsoft.com/office/drawing/2014/main" id="{C4E6FD60-61B9-41C5-983E-78CB7DEC918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pic>
        <p:nvPicPr>
          <p:cNvPr id="10" name="Picture 9">
            <a:extLst>
              <a:ext uri="{FF2B5EF4-FFF2-40B4-BE49-F238E27FC236}">
                <a16:creationId xmlns:a16="http://schemas.microsoft.com/office/drawing/2014/main" id="{1BDBB31B-2539-4657-87BB-1DD02B7C3D2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8650" y="1535988"/>
            <a:ext cx="2655367" cy="1492261"/>
          </a:xfrm>
          <a:prstGeom prst="rect">
            <a:avLst/>
          </a:prstGeom>
        </p:spPr>
      </p:pic>
      <p:pic>
        <p:nvPicPr>
          <p:cNvPr id="20" name="Content Placeholder 19">
            <a:extLst>
              <a:ext uri="{FF2B5EF4-FFF2-40B4-BE49-F238E27FC236}">
                <a16:creationId xmlns:a16="http://schemas.microsoft.com/office/drawing/2014/main" id="{764F0A98-9D38-4A3C-A5F9-E5F165C1520E}"/>
              </a:ext>
            </a:extLst>
          </p:cNvPr>
          <p:cNvPicPr>
            <a:picLocks noGrp="1" noChangeAspect="1"/>
          </p:cNvPicPr>
          <p:nvPr>
            <p:ph idx="1"/>
          </p:nvPr>
        </p:nvPicPr>
        <p:blipFill>
          <a:blip r:embed="rId8" cstate="print">
            <a:extLst>
              <a:ext uri="{28A0092B-C50C-407E-A947-70E740481C1C}">
                <a14:useLocalDpi xmlns:a14="http://schemas.microsoft.com/office/drawing/2010/main" val="0"/>
              </a:ext>
            </a:extLst>
          </a:blip>
          <a:stretch>
            <a:fillRect/>
          </a:stretch>
        </p:blipFill>
        <p:spPr>
          <a:xfrm>
            <a:off x="451557" y="3117983"/>
            <a:ext cx="5975350" cy="2654673"/>
          </a:xfrm>
        </p:spPr>
      </p:pic>
      <p:pic>
        <p:nvPicPr>
          <p:cNvPr id="17" name="Picture 16">
            <a:extLst>
              <a:ext uri="{FF2B5EF4-FFF2-40B4-BE49-F238E27FC236}">
                <a16:creationId xmlns:a16="http://schemas.microsoft.com/office/drawing/2014/main" id="{AC96210A-0CB6-48A1-84A0-5B141404567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31141" y="3843274"/>
            <a:ext cx="3191950" cy="1793809"/>
          </a:xfrm>
          <a:prstGeom prst="rect">
            <a:avLst/>
          </a:prstGeom>
        </p:spPr>
      </p:pic>
      <p:pic>
        <p:nvPicPr>
          <p:cNvPr id="15" name="Picture 14">
            <a:extLst>
              <a:ext uri="{FF2B5EF4-FFF2-40B4-BE49-F238E27FC236}">
                <a16:creationId xmlns:a16="http://schemas.microsoft.com/office/drawing/2014/main" id="{13BE254C-4385-4455-9BD3-AA318F07DAC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71958" y="1556890"/>
            <a:ext cx="2655367" cy="1991525"/>
          </a:xfrm>
          <a:prstGeom prst="rect">
            <a:avLst/>
          </a:prstGeom>
        </p:spPr>
      </p:pic>
      <p:sp>
        <p:nvSpPr>
          <p:cNvPr id="21" name="TextBox 20">
            <a:extLst>
              <a:ext uri="{FF2B5EF4-FFF2-40B4-BE49-F238E27FC236}">
                <a16:creationId xmlns:a16="http://schemas.microsoft.com/office/drawing/2014/main" id="{6DFDA310-8D37-44E2-B07E-6AC4E6914F19}"/>
              </a:ext>
            </a:extLst>
          </p:cNvPr>
          <p:cNvSpPr txBox="1"/>
          <p:nvPr/>
        </p:nvSpPr>
        <p:spPr>
          <a:xfrm>
            <a:off x="451557" y="5772656"/>
            <a:ext cx="3632200" cy="196977"/>
          </a:xfrm>
          <a:prstGeom prst="rect">
            <a:avLst/>
          </a:prstGeom>
          <a:noFill/>
        </p:spPr>
        <p:txBody>
          <a:bodyPr wrap="square" rtlCol="0">
            <a:spAutoFit/>
          </a:bodyPr>
          <a:lstStyle/>
          <a:p>
            <a:r>
              <a:rPr lang="en-US" sz="680" dirty="0"/>
              <a:t>Photos: Free for reuse from </a:t>
            </a:r>
            <a:r>
              <a:rPr lang="en-US" sz="680" dirty="0" err="1"/>
              <a:t>Pixabay</a:t>
            </a:r>
            <a:endParaRPr lang="en-GB" sz="680" dirty="0"/>
          </a:p>
        </p:txBody>
      </p:sp>
      <p:pic>
        <p:nvPicPr>
          <p:cNvPr id="14" name="Picture 16" descr="heading">
            <a:extLst>
              <a:ext uri="{FF2B5EF4-FFF2-40B4-BE49-F238E27FC236}">
                <a16:creationId xmlns:a16="http://schemas.microsoft.com/office/drawing/2014/main" id="{85A7F308-AE88-44F9-AFA5-18B03E1D24B8}"/>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56255" y="216802"/>
            <a:ext cx="2781993" cy="4562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pic>
    </p:spTree>
    <p:extLst>
      <p:ext uri="{BB962C8B-B14F-4D97-AF65-F5344CB8AC3E}">
        <p14:creationId xmlns:p14="http://schemas.microsoft.com/office/powerpoint/2010/main" val="17571662"/>
      </p:ext>
    </p:extLst>
  </p:cSld>
  <p:clrMapOvr>
    <a:masterClrMapping/>
  </p:clrMapOvr>
  <mc:AlternateContent xmlns:mc="http://schemas.openxmlformats.org/markup-compatibility/2006" xmlns:p14="http://schemas.microsoft.com/office/powerpoint/2010/main">
    <mc:Choice Requires="p14">
      <p:transition spd="slow" p14:dur="2000" advTm="37183"/>
    </mc:Choice>
    <mc:Fallback xmlns="">
      <p:transition spd="slow" advTm="371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322E42B-02B6-4E4C-AA4D-10D01ABA8F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31486" y="6175121"/>
            <a:ext cx="4998213" cy="610200"/>
          </a:xfrm>
          <a:prstGeom prst="rect">
            <a:avLst/>
          </a:prstGeom>
        </p:spPr>
      </p:pic>
      <p:sp>
        <p:nvSpPr>
          <p:cNvPr id="2" name="Rectangle 1">
            <a:extLst>
              <a:ext uri="{FF2B5EF4-FFF2-40B4-BE49-F238E27FC236}">
                <a16:creationId xmlns:a16="http://schemas.microsoft.com/office/drawing/2014/main" id="{46380197-5A3A-42D3-88FD-E0A2ED31E701}"/>
              </a:ext>
            </a:extLst>
          </p:cNvPr>
          <p:cNvSpPr/>
          <p:nvPr/>
        </p:nvSpPr>
        <p:spPr>
          <a:xfrm>
            <a:off x="1032387" y="1917290"/>
            <a:ext cx="7526397" cy="2255874"/>
          </a:xfrm>
          <a:prstGeom prst="rect">
            <a:avLst/>
          </a:prstGeom>
        </p:spPr>
        <p:txBody>
          <a:bodyPr wrap="square">
            <a:spAutoFit/>
          </a:bodyPr>
          <a:lstStyle/>
          <a:p>
            <a:pPr>
              <a:lnSpc>
                <a:spcPct val="107000"/>
              </a:lnSpc>
              <a:spcAft>
                <a:spcPts val="800"/>
              </a:spcAft>
            </a:pPr>
            <a:r>
              <a:rPr lang="en-US" sz="2400" dirty="0">
                <a:ea typeface="Calibri" panose="020F0502020204030204" pitchFamily="34" charset="0"/>
                <a:cs typeface="Times New Roman" panose="02020603050405020304" pitchFamily="18" charset="0"/>
              </a:rPr>
              <a:t>Question 6. </a:t>
            </a:r>
          </a:p>
          <a:p>
            <a:pPr>
              <a:lnSpc>
                <a:spcPct val="107000"/>
              </a:lnSpc>
              <a:spcAft>
                <a:spcPts val="800"/>
              </a:spcAft>
            </a:pPr>
            <a:r>
              <a:rPr lang="en-US" sz="2400" dirty="0">
                <a:ea typeface="Calibri" panose="020F0502020204030204" pitchFamily="34" charset="0"/>
                <a:cs typeface="Times New Roman" panose="02020603050405020304" pitchFamily="18" charset="0"/>
              </a:rPr>
              <a:t>Name some types of tree that lose their leaves in the autumn and are bare in winter.</a:t>
            </a:r>
            <a:endParaRPr lang="en-GB" sz="2400" dirty="0">
              <a:ea typeface="Calibri" panose="020F0502020204030204" pitchFamily="34" charset="0"/>
              <a:cs typeface="Times New Roman" panose="02020603050405020304" pitchFamily="18" charset="0"/>
            </a:endParaRPr>
          </a:p>
          <a:p>
            <a:pPr>
              <a:lnSpc>
                <a:spcPct val="107000"/>
              </a:lnSpc>
              <a:spcAft>
                <a:spcPts val="800"/>
              </a:spcAft>
            </a:pPr>
            <a:r>
              <a:rPr lang="en-US" sz="2400" dirty="0">
                <a:ea typeface="Calibri" panose="020F0502020204030204" pitchFamily="34" charset="0"/>
                <a:cs typeface="Times New Roman" panose="02020603050405020304" pitchFamily="18" charset="0"/>
              </a:rPr>
              <a:t>Name some types of tree that have green leaves in the winter.</a:t>
            </a:r>
            <a:endParaRPr lang="en-GB" sz="2400" dirty="0">
              <a:effectLst/>
              <a:ea typeface="Calibri" panose="020F0502020204030204" pitchFamily="34" charset="0"/>
              <a:cs typeface="Times New Roman" panose="02020603050405020304" pitchFamily="18" charset="0"/>
            </a:endParaRPr>
          </a:p>
        </p:txBody>
      </p:sp>
      <p:pic>
        <p:nvPicPr>
          <p:cNvPr id="6" name="Audio 5">
            <a:hlinkClick r:id="" action="ppaction://media"/>
            <a:extLst>
              <a:ext uri="{FF2B5EF4-FFF2-40B4-BE49-F238E27FC236}">
                <a16:creationId xmlns:a16="http://schemas.microsoft.com/office/drawing/2014/main" id="{D44E7D08-225F-42AC-9F7A-223121767C1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pic>
        <p:nvPicPr>
          <p:cNvPr id="9" name="Picture 16" descr="heading">
            <a:extLst>
              <a:ext uri="{FF2B5EF4-FFF2-40B4-BE49-F238E27FC236}">
                <a16:creationId xmlns:a16="http://schemas.microsoft.com/office/drawing/2014/main" id="{CEC1F7B4-86E8-4B19-9496-D2390FD32AE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6255" y="216802"/>
            <a:ext cx="2781993" cy="4562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pic>
    </p:spTree>
    <p:extLst>
      <p:ext uri="{BB962C8B-B14F-4D97-AF65-F5344CB8AC3E}">
        <p14:creationId xmlns:p14="http://schemas.microsoft.com/office/powerpoint/2010/main" val="2630414116"/>
      </p:ext>
    </p:extLst>
  </p:cSld>
  <p:clrMapOvr>
    <a:masterClrMapping/>
  </p:clrMapOvr>
  <mc:AlternateContent xmlns:mc="http://schemas.openxmlformats.org/markup-compatibility/2006" xmlns:p14="http://schemas.microsoft.com/office/powerpoint/2010/main">
    <mc:Choice Requires="p14">
      <p:transition spd="slow" p14:dur="2000" advTm="19000"/>
    </mc:Choice>
    <mc:Fallback xmlns="">
      <p:transition spd="slow" advTm="1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B9E9DE8-A330-4045-82A3-C424935BA7F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31486" y="6175121"/>
            <a:ext cx="4998213" cy="610200"/>
          </a:xfrm>
          <a:prstGeom prst="rect">
            <a:avLst/>
          </a:prstGeom>
        </p:spPr>
      </p:pic>
      <p:sp>
        <p:nvSpPr>
          <p:cNvPr id="2" name="Title 1"/>
          <p:cNvSpPr>
            <a:spLocks noGrp="1"/>
          </p:cNvSpPr>
          <p:nvPr>
            <p:ph type="title"/>
          </p:nvPr>
        </p:nvSpPr>
        <p:spPr/>
        <p:txBody>
          <a:bodyPr/>
          <a:lstStyle/>
          <a:p>
            <a:r>
              <a:rPr lang="en-GB" dirty="0"/>
              <a:t>Different tree types</a:t>
            </a:r>
          </a:p>
        </p:txBody>
      </p:sp>
      <p:pic>
        <p:nvPicPr>
          <p:cNvPr id="10" name="Audio 9">
            <a:hlinkClick r:id="" action="ppaction://media"/>
            <a:extLst>
              <a:ext uri="{FF2B5EF4-FFF2-40B4-BE49-F238E27FC236}">
                <a16:creationId xmlns:a16="http://schemas.microsoft.com/office/drawing/2014/main" id="{81C227AD-D874-48E9-B764-E64EFBA693D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pic>
        <p:nvPicPr>
          <p:cNvPr id="13" name="Picture 12">
            <a:extLst>
              <a:ext uri="{FF2B5EF4-FFF2-40B4-BE49-F238E27FC236}">
                <a16:creationId xmlns:a16="http://schemas.microsoft.com/office/drawing/2014/main" id="{ED5F1809-C5A9-41E6-BEC7-ED9D9C08AE2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62075" y="1098056"/>
            <a:ext cx="3204978" cy="2121629"/>
          </a:xfrm>
          <a:prstGeom prst="rect">
            <a:avLst/>
          </a:prstGeom>
        </p:spPr>
      </p:pic>
      <p:pic>
        <p:nvPicPr>
          <p:cNvPr id="11" name="Picture 10">
            <a:extLst>
              <a:ext uri="{FF2B5EF4-FFF2-40B4-BE49-F238E27FC236}">
                <a16:creationId xmlns:a16="http://schemas.microsoft.com/office/drawing/2014/main" id="{E0295605-3658-4A23-98E5-D9831089651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01174" y="2423619"/>
            <a:ext cx="2146521" cy="1423188"/>
          </a:xfrm>
          <a:prstGeom prst="rect">
            <a:avLst/>
          </a:prstGeom>
        </p:spPr>
      </p:pic>
      <p:pic>
        <p:nvPicPr>
          <p:cNvPr id="15" name="Picture 14">
            <a:extLst>
              <a:ext uri="{FF2B5EF4-FFF2-40B4-BE49-F238E27FC236}">
                <a16:creationId xmlns:a16="http://schemas.microsoft.com/office/drawing/2014/main" id="{0498E26B-66CE-46A3-AD20-70CD5F3CB95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87141" y="4166393"/>
            <a:ext cx="2201535" cy="1903411"/>
          </a:xfrm>
          <a:prstGeom prst="rect">
            <a:avLst/>
          </a:prstGeom>
        </p:spPr>
      </p:pic>
      <p:pic>
        <p:nvPicPr>
          <p:cNvPr id="17" name="Picture 16">
            <a:extLst>
              <a:ext uri="{FF2B5EF4-FFF2-40B4-BE49-F238E27FC236}">
                <a16:creationId xmlns:a16="http://schemas.microsoft.com/office/drawing/2014/main" id="{23026DCA-BE5B-4C25-B4C9-2A4C0FD807B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700421" y="4113924"/>
            <a:ext cx="1548443" cy="967777"/>
          </a:xfrm>
          <a:prstGeom prst="rect">
            <a:avLst/>
          </a:prstGeom>
        </p:spPr>
      </p:pic>
      <p:sp>
        <p:nvSpPr>
          <p:cNvPr id="12" name="TextBox 11">
            <a:extLst>
              <a:ext uri="{FF2B5EF4-FFF2-40B4-BE49-F238E27FC236}">
                <a16:creationId xmlns:a16="http://schemas.microsoft.com/office/drawing/2014/main" id="{6384B7AC-CB03-4255-8A63-CD8C30B659F3}"/>
              </a:ext>
            </a:extLst>
          </p:cNvPr>
          <p:cNvSpPr txBox="1"/>
          <p:nvPr/>
        </p:nvSpPr>
        <p:spPr>
          <a:xfrm>
            <a:off x="4991100" y="6060755"/>
            <a:ext cx="3632200" cy="196977"/>
          </a:xfrm>
          <a:prstGeom prst="rect">
            <a:avLst/>
          </a:prstGeom>
          <a:noFill/>
        </p:spPr>
        <p:txBody>
          <a:bodyPr wrap="square" rtlCol="0">
            <a:spAutoFit/>
          </a:bodyPr>
          <a:lstStyle/>
          <a:p>
            <a:r>
              <a:rPr lang="en-US" sz="680" dirty="0"/>
              <a:t>Photos: Free for reuse from </a:t>
            </a:r>
            <a:r>
              <a:rPr lang="en-US" sz="680" dirty="0" err="1"/>
              <a:t>Pixabay</a:t>
            </a:r>
            <a:endParaRPr lang="en-GB" sz="680" dirty="0"/>
          </a:p>
        </p:txBody>
      </p:sp>
      <p:sp>
        <p:nvSpPr>
          <p:cNvPr id="5" name="TextBox 4">
            <a:extLst>
              <a:ext uri="{FF2B5EF4-FFF2-40B4-BE49-F238E27FC236}">
                <a16:creationId xmlns:a16="http://schemas.microsoft.com/office/drawing/2014/main" id="{97A40459-0BF0-4CE3-B34D-1900BA2D75FD}"/>
              </a:ext>
            </a:extLst>
          </p:cNvPr>
          <p:cNvSpPr txBox="1"/>
          <p:nvPr/>
        </p:nvSpPr>
        <p:spPr>
          <a:xfrm>
            <a:off x="454603" y="1540273"/>
            <a:ext cx="4394868" cy="4154984"/>
          </a:xfrm>
          <a:prstGeom prst="rect">
            <a:avLst/>
          </a:prstGeom>
          <a:noFill/>
        </p:spPr>
        <p:txBody>
          <a:bodyPr wrap="square" rtlCol="0">
            <a:spAutoFit/>
          </a:bodyPr>
          <a:lstStyle/>
          <a:p>
            <a:r>
              <a:rPr lang="en-US" sz="2400" b="1" dirty="0"/>
              <a:t>Deciduous trees </a:t>
            </a:r>
            <a:r>
              <a:rPr lang="en-US" sz="2400" dirty="0"/>
              <a:t>lose their leaves in autumn. </a:t>
            </a:r>
          </a:p>
          <a:p>
            <a:r>
              <a:rPr lang="en-US" sz="2400" dirty="0"/>
              <a:t>The leaves change </a:t>
            </a:r>
            <a:r>
              <a:rPr lang="en-US" sz="2400" dirty="0" err="1"/>
              <a:t>colour</a:t>
            </a:r>
            <a:r>
              <a:rPr lang="en-US" sz="2400" dirty="0"/>
              <a:t> and fall to the ground. </a:t>
            </a:r>
          </a:p>
          <a:p>
            <a:r>
              <a:rPr lang="en-US" sz="2400" dirty="0"/>
              <a:t>New leaves grow in the spring.</a:t>
            </a:r>
          </a:p>
          <a:p>
            <a:endParaRPr lang="en-US" sz="2400" dirty="0"/>
          </a:p>
          <a:p>
            <a:endParaRPr lang="en-US" sz="2400" dirty="0"/>
          </a:p>
          <a:p>
            <a:endParaRPr lang="en-US" sz="2400" dirty="0"/>
          </a:p>
          <a:p>
            <a:r>
              <a:rPr lang="en-US" sz="2400" b="1" dirty="0"/>
              <a:t>Evergreen trees </a:t>
            </a:r>
            <a:r>
              <a:rPr lang="en-US" sz="2400" dirty="0"/>
              <a:t>do not lose their leaves in autumn.</a:t>
            </a:r>
          </a:p>
          <a:p>
            <a:r>
              <a:rPr lang="en-US" sz="2400" dirty="0"/>
              <a:t>They stay green all year round.</a:t>
            </a:r>
            <a:endParaRPr lang="en-GB" sz="2400" dirty="0"/>
          </a:p>
        </p:txBody>
      </p:sp>
      <p:pic>
        <p:nvPicPr>
          <p:cNvPr id="18" name="Picture 16" descr="heading">
            <a:extLst>
              <a:ext uri="{FF2B5EF4-FFF2-40B4-BE49-F238E27FC236}">
                <a16:creationId xmlns:a16="http://schemas.microsoft.com/office/drawing/2014/main" id="{3B6278DE-2025-46E5-A55A-49FF44F477DC}"/>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56255" y="216802"/>
            <a:ext cx="2781993" cy="4562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pic>
    </p:spTree>
    <p:extLst>
      <p:ext uri="{BB962C8B-B14F-4D97-AF65-F5344CB8AC3E}">
        <p14:creationId xmlns:p14="http://schemas.microsoft.com/office/powerpoint/2010/main" val="3306803455"/>
      </p:ext>
    </p:extLst>
  </p:cSld>
  <p:clrMapOvr>
    <a:masterClrMapping/>
  </p:clrMapOvr>
  <mc:AlternateContent xmlns:mc="http://schemas.openxmlformats.org/markup-compatibility/2006" xmlns:p14="http://schemas.microsoft.com/office/powerpoint/2010/main">
    <mc:Choice Requires="p14">
      <p:transition spd="slow" p14:dur="2000" advTm="49633"/>
    </mc:Choice>
    <mc:Fallback xmlns="">
      <p:transition spd="slow" advTm="496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CE63F8D-2F58-49F5-A8C2-925DE2CBCC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31486" y="6175121"/>
            <a:ext cx="4998213" cy="610200"/>
          </a:xfrm>
          <a:prstGeom prst="rect">
            <a:avLst/>
          </a:prstGeom>
        </p:spPr>
      </p:pic>
      <p:sp>
        <p:nvSpPr>
          <p:cNvPr id="2" name="Title 1"/>
          <p:cNvSpPr>
            <a:spLocks noGrp="1"/>
          </p:cNvSpPr>
          <p:nvPr>
            <p:ph type="title"/>
          </p:nvPr>
        </p:nvSpPr>
        <p:spPr/>
        <p:txBody>
          <a:bodyPr/>
          <a:lstStyle/>
          <a:p>
            <a:r>
              <a:rPr lang="en-GB" dirty="0"/>
              <a:t>Seasons of a tree</a:t>
            </a:r>
          </a:p>
        </p:txBody>
      </p:sp>
      <p:pic>
        <p:nvPicPr>
          <p:cNvPr id="13" name="Audio 12">
            <a:hlinkClick r:id="" action="ppaction://media"/>
            <a:extLst>
              <a:ext uri="{FF2B5EF4-FFF2-40B4-BE49-F238E27FC236}">
                <a16:creationId xmlns:a16="http://schemas.microsoft.com/office/drawing/2014/main" id="{155DD15E-F2A5-4826-804B-6C32E4B7248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pic>
        <p:nvPicPr>
          <p:cNvPr id="11" name="Content Placeholder 10">
            <a:extLst>
              <a:ext uri="{FF2B5EF4-FFF2-40B4-BE49-F238E27FC236}">
                <a16:creationId xmlns:a16="http://schemas.microsoft.com/office/drawing/2014/main" id="{4BEC126D-2E63-4D71-B728-9FA6F9B35D96}"/>
              </a:ext>
            </a:extLst>
          </p:cNvPr>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933196" y="1832813"/>
            <a:ext cx="7886700" cy="3943350"/>
          </a:xfrm>
        </p:spPr>
      </p:pic>
      <p:sp>
        <p:nvSpPr>
          <p:cNvPr id="3" name="TextBox 2"/>
          <p:cNvSpPr txBox="1"/>
          <p:nvPr/>
        </p:nvSpPr>
        <p:spPr>
          <a:xfrm>
            <a:off x="1260144" y="1959008"/>
            <a:ext cx="869244" cy="369332"/>
          </a:xfrm>
          <a:prstGeom prst="rect">
            <a:avLst/>
          </a:prstGeom>
          <a:noFill/>
          <a:ln>
            <a:solidFill>
              <a:schemeClr val="accent2">
                <a:lumMod val="50000"/>
              </a:schemeClr>
            </a:solidFill>
          </a:ln>
        </p:spPr>
        <p:txBody>
          <a:bodyPr wrap="square" rtlCol="0">
            <a:spAutoFit/>
          </a:bodyPr>
          <a:lstStyle/>
          <a:p>
            <a:r>
              <a:rPr lang="en-GB" dirty="0">
                <a:solidFill>
                  <a:srgbClr val="00B050"/>
                </a:solidFill>
              </a:rPr>
              <a:t>Spring </a:t>
            </a:r>
          </a:p>
        </p:txBody>
      </p:sp>
      <p:sp>
        <p:nvSpPr>
          <p:cNvPr id="7" name="TextBox 6"/>
          <p:cNvSpPr txBox="1"/>
          <p:nvPr/>
        </p:nvSpPr>
        <p:spPr>
          <a:xfrm>
            <a:off x="5257977" y="1959008"/>
            <a:ext cx="1008768" cy="369332"/>
          </a:xfrm>
          <a:prstGeom prst="rect">
            <a:avLst/>
          </a:prstGeom>
          <a:noFill/>
          <a:ln>
            <a:solidFill>
              <a:schemeClr val="accent2">
                <a:lumMod val="50000"/>
              </a:schemeClr>
            </a:solidFill>
          </a:ln>
        </p:spPr>
        <p:txBody>
          <a:bodyPr wrap="square" rtlCol="0">
            <a:spAutoFit/>
          </a:bodyPr>
          <a:lstStyle/>
          <a:p>
            <a:r>
              <a:rPr lang="en-GB" dirty="0">
                <a:solidFill>
                  <a:srgbClr val="FF0000"/>
                </a:solidFill>
              </a:rPr>
              <a:t>Autumn</a:t>
            </a:r>
          </a:p>
        </p:txBody>
      </p:sp>
      <p:sp>
        <p:nvSpPr>
          <p:cNvPr id="6" name="TextBox 5"/>
          <p:cNvSpPr txBox="1"/>
          <p:nvPr/>
        </p:nvSpPr>
        <p:spPr>
          <a:xfrm>
            <a:off x="3196971" y="1959466"/>
            <a:ext cx="993422" cy="369332"/>
          </a:xfrm>
          <a:prstGeom prst="rect">
            <a:avLst/>
          </a:prstGeom>
          <a:noFill/>
          <a:ln>
            <a:solidFill>
              <a:schemeClr val="accent2">
                <a:lumMod val="50000"/>
              </a:schemeClr>
            </a:solidFill>
          </a:ln>
        </p:spPr>
        <p:txBody>
          <a:bodyPr wrap="square" rtlCol="0">
            <a:spAutoFit/>
          </a:bodyPr>
          <a:lstStyle/>
          <a:p>
            <a:r>
              <a:rPr lang="en-GB" dirty="0">
                <a:solidFill>
                  <a:schemeClr val="accent4">
                    <a:lumMod val="60000"/>
                    <a:lumOff val="40000"/>
                  </a:schemeClr>
                </a:solidFill>
              </a:rPr>
              <a:t>Summer</a:t>
            </a:r>
            <a:r>
              <a:rPr lang="en-GB" dirty="0"/>
              <a:t> </a:t>
            </a:r>
          </a:p>
        </p:txBody>
      </p:sp>
      <p:sp>
        <p:nvSpPr>
          <p:cNvPr id="8" name="TextBox 7"/>
          <p:cNvSpPr txBox="1"/>
          <p:nvPr/>
        </p:nvSpPr>
        <p:spPr>
          <a:xfrm>
            <a:off x="7318982" y="1959008"/>
            <a:ext cx="891822" cy="372533"/>
          </a:xfrm>
          <a:prstGeom prst="rect">
            <a:avLst/>
          </a:prstGeom>
          <a:noFill/>
          <a:ln>
            <a:solidFill>
              <a:schemeClr val="accent2">
                <a:lumMod val="50000"/>
              </a:schemeClr>
            </a:solidFill>
          </a:ln>
        </p:spPr>
        <p:txBody>
          <a:bodyPr wrap="square" rtlCol="0">
            <a:spAutoFit/>
          </a:bodyPr>
          <a:lstStyle/>
          <a:p>
            <a:r>
              <a:rPr lang="en-GB" dirty="0">
                <a:solidFill>
                  <a:schemeClr val="tx2"/>
                </a:solidFill>
              </a:rPr>
              <a:t>Winter</a:t>
            </a:r>
          </a:p>
        </p:txBody>
      </p:sp>
      <p:sp>
        <p:nvSpPr>
          <p:cNvPr id="14" name="TextBox 13">
            <a:extLst>
              <a:ext uri="{FF2B5EF4-FFF2-40B4-BE49-F238E27FC236}">
                <a16:creationId xmlns:a16="http://schemas.microsoft.com/office/drawing/2014/main" id="{5FD11C51-9579-496C-BDFD-1B7BF8FA0BAD}"/>
              </a:ext>
            </a:extLst>
          </p:cNvPr>
          <p:cNvSpPr txBox="1"/>
          <p:nvPr/>
        </p:nvSpPr>
        <p:spPr>
          <a:xfrm>
            <a:off x="558193" y="4640937"/>
            <a:ext cx="3632200" cy="196977"/>
          </a:xfrm>
          <a:prstGeom prst="rect">
            <a:avLst/>
          </a:prstGeom>
          <a:noFill/>
        </p:spPr>
        <p:txBody>
          <a:bodyPr wrap="square" rtlCol="0">
            <a:spAutoFit/>
          </a:bodyPr>
          <a:lstStyle/>
          <a:p>
            <a:r>
              <a:rPr lang="en-US" sz="680" dirty="0"/>
              <a:t>Picture: Free for reuse from </a:t>
            </a:r>
            <a:r>
              <a:rPr lang="en-US" sz="680" dirty="0" err="1"/>
              <a:t>Pixabay</a:t>
            </a:r>
            <a:endParaRPr lang="en-GB" sz="680" dirty="0"/>
          </a:p>
        </p:txBody>
      </p:sp>
      <p:pic>
        <p:nvPicPr>
          <p:cNvPr id="16" name="Picture 16" descr="heading">
            <a:extLst>
              <a:ext uri="{FF2B5EF4-FFF2-40B4-BE49-F238E27FC236}">
                <a16:creationId xmlns:a16="http://schemas.microsoft.com/office/drawing/2014/main" id="{94F5760B-AA48-490E-AABC-A9CA438CBE9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6255" y="216802"/>
            <a:ext cx="2781993" cy="4562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pic>
    </p:spTree>
    <p:extLst>
      <p:ext uri="{BB962C8B-B14F-4D97-AF65-F5344CB8AC3E}">
        <p14:creationId xmlns:p14="http://schemas.microsoft.com/office/powerpoint/2010/main" val="1453483356"/>
      </p:ext>
    </p:extLst>
  </p:cSld>
  <p:clrMapOvr>
    <a:masterClrMapping/>
  </p:clrMapOvr>
  <mc:AlternateContent xmlns:mc="http://schemas.openxmlformats.org/markup-compatibility/2006" xmlns:p14="http://schemas.microsoft.com/office/powerpoint/2010/main">
    <mc:Choice Requires="p14">
      <p:transition spd="slow" p14:dur="2000" advTm="76080"/>
    </mc:Choice>
    <mc:Fallback xmlns="">
      <p:transition spd="slow" advTm="760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AA0A90E-0A9B-46B3-B94B-6F16BA806B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31486" y="6175121"/>
            <a:ext cx="4998213" cy="610200"/>
          </a:xfrm>
          <a:prstGeom prst="rect">
            <a:avLst/>
          </a:prstGeom>
        </p:spPr>
      </p:pic>
      <p:sp>
        <p:nvSpPr>
          <p:cNvPr id="3" name="Rectangle 2">
            <a:extLst>
              <a:ext uri="{FF2B5EF4-FFF2-40B4-BE49-F238E27FC236}">
                <a16:creationId xmlns:a16="http://schemas.microsoft.com/office/drawing/2014/main" id="{6CBD57B8-E41D-4830-8BEB-7A0659E677B6}"/>
              </a:ext>
            </a:extLst>
          </p:cNvPr>
          <p:cNvSpPr/>
          <p:nvPr/>
        </p:nvSpPr>
        <p:spPr>
          <a:xfrm>
            <a:off x="1061883" y="1769806"/>
            <a:ext cx="7285703" cy="2255874"/>
          </a:xfrm>
          <a:prstGeom prst="rect">
            <a:avLst/>
          </a:prstGeom>
        </p:spPr>
        <p:txBody>
          <a:bodyPr wrap="square">
            <a:spAutoFit/>
          </a:bodyPr>
          <a:lstStyle/>
          <a:p>
            <a:pPr>
              <a:lnSpc>
                <a:spcPct val="107000"/>
              </a:lnSpc>
              <a:spcAft>
                <a:spcPts val="800"/>
              </a:spcAft>
            </a:pPr>
            <a:r>
              <a:rPr lang="en-US" sz="2400" dirty="0">
                <a:ea typeface="Calibri" panose="020F0502020204030204" pitchFamily="34" charset="0"/>
                <a:cs typeface="Times New Roman" panose="02020603050405020304" pitchFamily="18" charset="0"/>
              </a:rPr>
              <a:t>Question 7.</a:t>
            </a:r>
          </a:p>
          <a:p>
            <a:pPr>
              <a:lnSpc>
                <a:spcPct val="107000"/>
              </a:lnSpc>
              <a:spcAft>
                <a:spcPts val="800"/>
              </a:spcAft>
            </a:pPr>
            <a:r>
              <a:rPr lang="en-US" sz="2400" dirty="0">
                <a:ea typeface="Calibri" panose="020F0502020204030204" pitchFamily="34" charset="0"/>
                <a:cs typeface="Times New Roman" panose="02020603050405020304" pitchFamily="18" charset="0"/>
              </a:rPr>
              <a:t> How many different types of tree seeds can you think of?</a:t>
            </a:r>
            <a:endParaRPr lang="en-GB" sz="2400" dirty="0">
              <a:ea typeface="Calibri" panose="020F0502020204030204" pitchFamily="34" charset="0"/>
              <a:cs typeface="Times New Roman" panose="02020603050405020304" pitchFamily="18" charset="0"/>
            </a:endParaRPr>
          </a:p>
          <a:p>
            <a:pPr>
              <a:lnSpc>
                <a:spcPct val="107000"/>
              </a:lnSpc>
              <a:spcAft>
                <a:spcPts val="800"/>
              </a:spcAft>
            </a:pPr>
            <a:r>
              <a:rPr lang="en-US" sz="2400" dirty="0">
                <a:ea typeface="Calibri" panose="020F0502020204030204" pitchFamily="34" charset="0"/>
                <a:cs typeface="Times New Roman" panose="02020603050405020304" pitchFamily="18" charset="0"/>
              </a:rPr>
              <a:t>How do these tree seeds get spread away from the parent tree?</a:t>
            </a:r>
            <a:endParaRPr lang="en-GB" sz="2400" dirty="0">
              <a:effectLst/>
              <a:ea typeface="Calibri" panose="020F0502020204030204" pitchFamily="34" charset="0"/>
              <a:cs typeface="Times New Roman" panose="02020603050405020304" pitchFamily="18" charset="0"/>
            </a:endParaRPr>
          </a:p>
        </p:txBody>
      </p:sp>
      <p:pic>
        <p:nvPicPr>
          <p:cNvPr id="2" name="Audio 1">
            <a:hlinkClick r:id="" action="ppaction://media"/>
            <a:extLst>
              <a:ext uri="{FF2B5EF4-FFF2-40B4-BE49-F238E27FC236}">
                <a16:creationId xmlns:a16="http://schemas.microsoft.com/office/drawing/2014/main" id="{5CEF998B-9231-4127-9027-CA46FC86519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pic>
        <p:nvPicPr>
          <p:cNvPr id="7" name="Picture 6">
            <a:extLst>
              <a:ext uri="{FF2B5EF4-FFF2-40B4-BE49-F238E27FC236}">
                <a16:creationId xmlns:a16="http://schemas.microsoft.com/office/drawing/2014/main" id="{F5A3E92E-7076-43C6-8CDE-D8306CDE34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6400" y="4322116"/>
            <a:ext cx="1843492" cy="1355735"/>
          </a:xfrm>
          <a:prstGeom prst="rect">
            <a:avLst/>
          </a:prstGeom>
        </p:spPr>
      </p:pic>
      <p:pic>
        <p:nvPicPr>
          <p:cNvPr id="11" name="Picture 10">
            <a:extLst>
              <a:ext uri="{FF2B5EF4-FFF2-40B4-BE49-F238E27FC236}">
                <a16:creationId xmlns:a16="http://schemas.microsoft.com/office/drawing/2014/main" id="{C06545DA-6122-49D3-934D-03413A0AC10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29746" y="5359789"/>
            <a:ext cx="1843492" cy="1228995"/>
          </a:xfrm>
          <a:prstGeom prst="rect">
            <a:avLst/>
          </a:prstGeom>
        </p:spPr>
      </p:pic>
      <p:pic>
        <p:nvPicPr>
          <p:cNvPr id="15" name="Picture 14">
            <a:extLst>
              <a:ext uri="{FF2B5EF4-FFF2-40B4-BE49-F238E27FC236}">
                <a16:creationId xmlns:a16="http://schemas.microsoft.com/office/drawing/2014/main" id="{CB57C8AE-C41E-4FAB-A0D0-CB2D3A9C69D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38709" y="3621798"/>
            <a:ext cx="2033605" cy="1355736"/>
          </a:xfrm>
          <a:prstGeom prst="rect">
            <a:avLst/>
          </a:prstGeom>
        </p:spPr>
      </p:pic>
      <p:pic>
        <p:nvPicPr>
          <p:cNvPr id="17" name="Picture 16">
            <a:extLst>
              <a:ext uri="{FF2B5EF4-FFF2-40B4-BE49-F238E27FC236}">
                <a16:creationId xmlns:a16="http://schemas.microsoft.com/office/drawing/2014/main" id="{2027DF1D-4343-48B4-BAED-4FD16D25359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97624" y="3996355"/>
            <a:ext cx="1612107" cy="2256010"/>
          </a:xfrm>
          <a:prstGeom prst="rect">
            <a:avLst/>
          </a:prstGeom>
        </p:spPr>
      </p:pic>
      <p:pic>
        <p:nvPicPr>
          <p:cNvPr id="19" name="Picture 18">
            <a:extLst>
              <a:ext uri="{FF2B5EF4-FFF2-40B4-BE49-F238E27FC236}">
                <a16:creationId xmlns:a16="http://schemas.microsoft.com/office/drawing/2014/main" id="{9861520E-D01E-416C-BC11-207EDD5A60A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055547" y="4080758"/>
            <a:ext cx="2039979" cy="1355736"/>
          </a:xfrm>
          <a:prstGeom prst="rect">
            <a:avLst/>
          </a:prstGeom>
        </p:spPr>
      </p:pic>
      <p:pic>
        <p:nvPicPr>
          <p:cNvPr id="20" name="Picture 19">
            <a:extLst>
              <a:ext uri="{FF2B5EF4-FFF2-40B4-BE49-F238E27FC236}">
                <a16:creationId xmlns:a16="http://schemas.microsoft.com/office/drawing/2014/main" id="{DD5BD45C-432F-4A98-BCBE-FDB73B1B2D8F}"/>
              </a:ext>
            </a:extLst>
          </p:cNvPr>
          <p:cNvPicPr>
            <a:picLocks noChangeAspect="1"/>
          </p:cNvPicPr>
          <p:nvPr/>
        </p:nvPicPr>
        <p:blipFill>
          <a:blip r:embed="rId11"/>
          <a:stretch>
            <a:fillRect/>
          </a:stretch>
        </p:blipFill>
        <p:spPr>
          <a:xfrm>
            <a:off x="6434673" y="486066"/>
            <a:ext cx="1883827" cy="1408298"/>
          </a:xfrm>
          <a:prstGeom prst="rect">
            <a:avLst/>
          </a:prstGeom>
        </p:spPr>
      </p:pic>
      <p:sp>
        <p:nvSpPr>
          <p:cNvPr id="21" name="TextBox 20">
            <a:extLst>
              <a:ext uri="{FF2B5EF4-FFF2-40B4-BE49-F238E27FC236}">
                <a16:creationId xmlns:a16="http://schemas.microsoft.com/office/drawing/2014/main" id="{34E14886-83E0-4AB6-806F-D43FCB912339}"/>
              </a:ext>
            </a:extLst>
          </p:cNvPr>
          <p:cNvSpPr txBox="1"/>
          <p:nvPr/>
        </p:nvSpPr>
        <p:spPr>
          <a:xfrm>
            <a:off x="347569" y="6567173"/>
            <a:ext cx="3632200" cy="196977"/>
          </a:xfrm>
          <a:prstGeom prst="rect">
            <a:avLst/>
          </a:prstGeom>
          <a:noFill/>
        </p:spPr>
        <p:txBody>
          <a:bodyPr wrap="square" rtlCol="0">
            <a:spAutoFit/>
          </a:bodyPr>
          <a:lstStyle/>
          <a:p>
            <a:r>
              <a:rPr lang="en-US" sz="680" dirty="0"/>
              <a:t>Photos: Free for reuse from </a:t>
            </a:r>
            <a:r>
              <a:rPr lang="en-US" sz="680" dirty="0" err="1"/>
              <a:t>Pixabay</a:t>
            </a:r>
            <a:endParaRPr lang="en-GB" sz="680" dirty="0"/>
          </a:p>
        </p:txBody>
      </p:sp>
      <p:pic>
        <p:nvPicPr>
          <p:cNvPr id="16" name="Picture 16" descr="heading">
            <a:extLst>
              <a:ext uri="{FF2B5EF4-FFF2-40B4-BE49-F238E27FC236}">
                <a16:creationId xmlns:a16="http://schemas.microsoft.com/office/drawing/2014/main" id="{E1D6675B-E0BD-44CA-947F-6AC3F254D821}"/>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56255" y="216802"/>
            <a:ext cx="2781993" cy="4562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pic>
    </p:spTree>
    <p:extLst>
      <p:ext uri="{BB962C8B-B14F-4D97-AF65-F5344CB8AC3E}">
        <p14:creationId xmlns:p14="http://schemas.microsoft.com/office/powerpoint/2010/main" val="2179933580"/>
      </p:ext>
    </p:extLst>
  </p:cSld>
  <p:clrMapOvr>
    <a:masterClrMapping/>
  </p:clrMapOvr>
  <mc:AlternateContent xmlns:mc="http://schemas.openxmlformats.org/markup-compatibility/2006" xmlns:p14="http://schemas.microsoft.com/office/powerpoint/2010/main">
    <mc:Choice Requires="p14">
      <p:transition spd="slow" p14:dur="2000" advTm="17000"/>
    </mc:Choice>
    <mc:Fallback xmlns="">
      <p:transition spd="slow" advTm="1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5267F31-1A82-4012-BD7E-20863694D291}"/>
              </a:ext>
            </a:extLst>
          </p:cNvPr>
          <p:cNvSpPr txBox="1"/>
          <p:nvPr/>
        </p:nvSpPr>
        <p:spPr>
          <a:xfrm>
            <a:off x="932688" y="1585276"/>
            <a:ext cx="7626096" cy="1200329"/>
          </a:xfrm>
          <a:prstGeom prst="rect">
            <a:avLst/>
          </a:prstGeom>
          <a:noFill/>
        </p:spPr>
        <p:txBody>
          <a:bodyPr wrap="square" rtlCol="0">
            <a:spAutoFit/>
          </a:bodyPr>
          <a:lstStyle/>
          <a:p>
            <a:r>
              <a:rPr lang="en-US" sz="2400" dirty="0"/>
              <a:t>Question 1. What do you already know about plants? </a:t>
            </a:r>
          </a:p>
          <a:p>
            <a:r>
              <a:rPr lang="en-US" sz="2400" dirty="0"/>
              <a:t>Think about what you would say if an alien asked you to describe a plant.</a:t>
            </a:r>
            <a:endParaRPr lang="en-GB" sz="2400" dirty="0"/>
          </a:p>
        </p:txBody>
      </p:sp>
      <p:pic>
        <p:nvPicPr>
          <p:cNvPr id="6" name="Picture 5">
            <a:extLst>
              <a:ext uri="{FF2B5EF4-FFF2-40B4-BE49-F238E27FC236}">
                <a16:creationId xmlns:a16="http://schemas.microsoft.com/office/drawing/2014/main" id="{2FD569F0-9626-4FED-BA84-5AF27119756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31486" y="6175121"/>
            <a:ext cx="4998213" cy="610200"/>
          </a:xfrm>
          <a:prstGeom prst="rect">
            <a:avLst/>
          </a:prstGeom>
        </p:spPr>
      </p:pic>
      <p:pic>
        <p:nvPicPr>
          <p:cNvPr id="7" name="Picture 6">
            <a:extLst>
              <a:ext uri="{FF2B5EF4-FFF2-40B4-BE49-F238E27FC236}">
                <a16:creationId xmlns:a16="http://schemas.microsoft.com/office/drawing/2014/main" id="{AF770A25-851E-455F-B7E4-305AB76AD30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30486" y="2679594"/>
            <a:ext cx="2913050" cy="2785604"/>
          </a:xfrm>
          <a:prstGeom prst="rect">
            <a:avLst/>
          </a:prstGeom>
        </p:spPr>
      </p:pic>
      <p:pic>
        <p:nvPicPr>
          <p:cNvPr id="8" name="Audio 7">
            <a:hlinkClick r:id="" action="ppaction://media"/>
            <a:extLst>
              <a:ext uri="{FF2B5EF4-FFF2-40B4-BE49-F238E27FC236}">
                <a16:creationId xmlns:a16="http://schemas.microsoft.com/office/drawing/2014/main" id="{F4D817D7-A760-4C38-B8C7-F3484A20BAA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pic>
        <p:nvPicPr>
          <p:cNvPr id="10" name="Picture 16" descr="heading">
            <a:extLst>
              <a:ext uri="{FF2B5EF4-FFF2-40B4-BE49-F238E27FC236}">
                <a16:creationId xmlns:a16="http://schemas.microsoft.com/office/drawing/2014/main" id="{8C1B2D45-AB44-43C5-B85C-159DEFB188C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6255" y="216802"/>
            <a:ext cx="2781993" cy="4562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pic>
    </p:spTree>
    <p:extLst>
      <p:ext uri="{BB962C8B-B14F-4D97-AF65-F5344CB8AC3E}">
        <p14:creationId xmlns:p14="http://schemas.microsoft.com/office/powerpoint/2010/main" val="1896143877"/>
      </p:ext>
    </p:extLst>
  </p:cSld>
  <p:clrMapOvr>
    <a:masterClrMapping/>
  </p:clrMapOvr>
  <mc:AlternateContent xmlns:mc="http://schemas.openxmlformats.org/markup-compatibility/2006" xmlns:p14="http://schemas.microsoft.com/office/powerpoint/2010/main">
    <mc:Choice Requires="p14">
      <p:transition spd="slow" p14:dur="2000" advTm="22000"/>
    </mc:Choice>
    <mc:Fallback xmlns="">
      <p:transition spd="slow" advTm="2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Seeds of a tree- the life cycle</a:t>
            </a:r>
          </a:p>
        </p:txBody>
      </p:sp>
      <p:sp>
        <p:nvSpPr>
          <p:cNvPr id="5" name="TextBox 4"/>
          <p:cNvSpPr txBox="1"/>
          <p:nvPr/>
        </p:nvSpPr>
        <p:spPr>
          <a:xfrm>
            <a:off x="4995078" y="1417554"/>
            <a:ext cx="609469" cy="369332"/>
          </a:xfrm>
          <a:prstGeom prst="rect">
            <a:avLst/>
          </a:prstGeom>
          <a:noFill/>
        </p:spPr>
        <p:txBody>
          <a:bodyPr wrap="square" rtlCol="0">
            <a:spAutoFit/>
          </a:bodyPr>
          <a:lstStyle/>
          <a:p>
            <a:r>
              <a:rPr lang="en-GB" dirty="0"/>
              <a:t>Ash</a:t>
            </a:r>
          </a:p>
        </p:txBody>
      </p:sp>
      <p:pic>
        <p:nvPicPr>
          <p:cNvPr id="24" name="Picture 23">
            <a:extLst>
              <a:ext uri="{FF2B5EF4-FFF2-40B4-BE49-F238E27FC236}">
                <a16:creationId xmlns:a16="http://schemas.microsoft.com/office/drawing/2014/main" id="{75124CEF-6792-4253-8F9E-4263E80C2D9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31486" y="6175121"/>
            <a:ext cx="4998213" cy="610200"/>
          </a:xfrm>
          <a:prstGeom prst="rect">
            <a:avLst/>
          </a:prstGeom>
        </p:spPr>
      </p:pic>
      <p:sp>
        <p:nvSpPr>
          <p:cNvPr id="17" name="TextBox 16"/>
          <p:cNvSpPr txBox="1"/>
          <p:nvPr/>
        </p:nvSpPr>
        <p:spPr>
          <a:xfrm>
            <a:off x="7068905" y="3181095"/>
            <a:ext cx="1859195" cy="369332"/>
          </a:xfrm>
          <a:prstGeom prst="rect">
            <a:avLst/>
          </a:prstGeom>
          <a:noFill/>
        </p:spPr>
        <p:txBody>
          <a:bodyPr wrap="square" rtlCol="0">
            <a:spAutoFit/>
          </a:bodyPr>
          <a:lstStyle/>
          <a:p>
            <a:r>
              <a:rPr lang="en-US" dirty="0"/>
              <a:t>S</a:t>
            </a:r>
            <a:r>
              <a:rPr lang="en-GB" dirty="0"/>
              <a:t>mall leaved lime</a:t>
            </a:r>
          </a:p>
        </p:txBody>
      </p:sp>
      <p:pic>
        <p:nvPicPr>
          <p:cNvPr id="27" name="Audio 26">
            <a:hlinkClick r:id="" action="ppaction://media"/>
            <a:extLst>
              <a:ext uri="{FF2B5EF4-FFF2-40B4-BE49-F238E27FC236}">
                <a16:creationId xmlns:a16="http://schemas.microsoft.com/office/drawing/2014/main" id="{2477F871-CE54-432B-A5B6-AE7C4AF1A6E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pic>
        <p:nvPicPr>
          <p:cNvPr id="23" name="Picture 22">
            <a:extLst>
              <a:ext uri="{FF2B5EF4-FFF2-40B4-BE49-F238E27FC236}">
                <a16:creationId xmlns:a16="http://schemas.microsoft.com/office/drawing/2014/main" id="{27783298-CBE0-4D2B-AA6B-6F429D34D1A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8575" y="4532479"/>
            <a:ext cx="2707232" cy="1804821"/>
          </a:xfrm>
          <a:prstGeom prst="rect">
            <a:avLst/>
          </a:prstGeom>
        </p:spPr>
      </p:pic>
      <p:pic>
        <p:nvPicPr>
          <p:cNvPr id="30" name="Picture 29">
            <a:extLst>
              <a:ext uri="{FF2B5EF4-FFF2-40B4-BE49-F238E27FC236}">
                <a16:creationId xmlns:a16="http://schemas.microsoft.com/office/drawing/2014/main" id="{917B3324-6A9C-4EE2-B98E-613FAEA8F57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19503" y="3743401"/>
            <a:ext cx="2014301" cy="1631374"/>
          </a:xfrm>
          <a:prstGeom prst="rect">
            <a:avLst/>
          </a:prstGeom>
        </p:spPr>
      </p:pic>
      <p:pic>
        <p:nvPicPr>
          <p:cNvPr id="35" name="Picture 34">
            <a:extLst>
              <a:ext uri="{FF2B5EF4-FFF2-40B4-BE49-F238E27FC236}">
                <a16:creationId xmlns:a16="http://schemas.microsoft.com/office/drawing/2014/main" id="{54D3E897-5294-4E11-8E9C-75EBA295735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35494" y="3743401"/>
            <a:ext cx="1988345" cy="1325563"/>
          </a:xfrm>
          <a:prstGeom prst="rect">
            <a:avLst/>
          </a:prstGeom>
        </p:spPr>
      </p:pic>
      <p:sp>
        <p:nvSpPr>
          <p:cNvPr id="19" name="TextBox 18"/>
          <p:cNvSpPr txBox="1"/>
          <p:nvPr/>
        </p:nvSpPr>
        <p:spPr>
          <a:xfrm>
            <a:off x="5745151" y="5011125"/>
            <a:ext cx="1164969" cy="369332"/>
          </a:xfrm>
          <a:prstGeom prst="rect">
            <a:avLst/>
          </a:prstGeom>
          <a:noFill/>
        </p:spPr>
        <p:txBody>
          <a:bodyPr wrap="square" rtlCol="0">
            <a:spAutoFit/>
          </a:bodyPr>
          <a:lstStyle/>
          <a:p>
            <a:r>
              <a:rPr lang="en-GB" dirty="0"/>
              <a:t>Pine</a:t>
            </a:r>
          </a:p>
        </p:txBody>
      </p:sp>
      <p:pic>
        <p:nvPicPr>
          <p:cNvPr id="37" name="Picture 36">
            <a:extLst>
              <a:ext uri="{FF2B5EF4-FFF2-40B4-BE49-F238E27FC236}">
                <a16:creationId xmlns:a16="http://schemas.microsoft.com/office/drawing/2014/main" id="{72A2C8DB-5DDC-4D91-82FD-4434F6E149D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327636" y="4060576"/>
            <a:ext cx="2447061" cy="1631374"/>
          </a:xfrm>
          <a:prstGeom prst="rect">
            <a:avLst/>
          </a:prstGeom>
        </p:spPr>
      </p:pic>
      <p:pic>
        <p:nvPicPr>
          <p:cNvPr id="39" name="Picture 38">
            <a:extLst>
              <a:ext uri="{FF2B5EF4-FFF2-40B4-BE49-F238E27FC236}">
                <a16:creationId xmlns:a16="http://schemas.microsoft.com/office/drawing/2014/main" id="{C54EAC38-AEF1-4F36-A2BF-5A26A4286B0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04957" y="1490782"/>
            <a:ext cx="2595699" cy="1804822"/>
          </a:xfrm>
          <a:prstGeom prst="rect">
            <a:avLst/>
          </a:prstGeom>
        </p:spPr>
      </p:pic>
      <p:pic>
        <p:nvPicPr>
          <p:cNvPr id="40" name="Picture 39">
            <a:extLst>
              <a:ext uri="{FF2B5EF4-FFF2-40B4-BE49-F238E27FC236}">
                <a16:creationId xmlns:a16="http://schemas.microsoft.com/office/drawing/2014/main" id="{8A98447B-C3B9-4E21-B24C-10D044AFBEEC}"/>
              </a:ext>
            </a:extLst>
          </p:cNvPr>
          <p:cNvPicPr>
            <a:picLocks noChangeAspect="1"/>
          </p:cNvPicPr>
          <p:nvPr/>
        </p:nvPicPr>
        <p:blipFill>
          <a:blip r:embed="rId12"/>
          <a:stretch>
            <a:fillRect/>
          </a:stretch>
        </p:blipFill>
        <p:spPr>
          <a:xfrm>
            <a:off x="5535883" y="1407315"/>
            <a:ext cx="2316681" cy="1542422"/>
          </a:xfrm>
          <a:prstGeom prst="rect">
            <a:avLst/>
          </a:prstGeom>
        </p:spPr>
      </p:pic>
      <p:sp>
        <p:nvSpPr>
          <p:cNvPr id="42" name="TextBox 41">
            <a:extLst>
              <a:ext uri="{FF2B5EF4-FFF2-40B4-BE49-F238E27FC236}">
                <a16:creationId xmlns:a16="http://schemas.microsoft.com/office/drawing/2014/main" id="{22264B0E-F8FC-4492-8403-63D30931F8AA}"/>
              </a:ext>
            </a:extLst>
          </p:cNvPr>
          <p:cNvSpPr txBox="1"/>
          <p:nvPr/>
        </p:nvSpPr>
        <p:spPr>
          <a:xfrm>
            <a:off x="5087905" y="2926272"/>
            <a:ext cx="1929887" cy="369332"/>
          </a:xfrm>
          <a:prstGeom prst="rect">
            <a:avLst/>
          </a:prstGeom>
          <a:noFill/>
        </p:spPr>
        <p:txBody>
          <a:bodyPr wrap="none" rtlCol="0">
            <a:spAutoFit/>
          </a:bodyPr>
          <a:lstStyle/>
          <a:p>
            <a:r>
              <a:rPr lang="en-US" dirty="0"/>
              <a:t>Blown by the wind</a:t>
            </a:r>
            <a:endParaRPr lang="en-GB" dirty="0"/>
          </a:p>
        </p:txBody>
      </p:sp>
      <p:sp>
        <p:nvSpPr>
          <p:cNvPr id="43" name="TextBox 42">
            <a:extLst>
              <a:ext uri="{FF2B5EF4-FFF2-40B4-BE49-F238E27FC236}">
                <a16:creationId xmlns:a16="http://schemas.microsoft.com/office/drawing/2014/main" id="{9EBB7866-6120-44A8-A51C-551FB0631D5C}"/>
              </a:ext>
            </a:extLst>
          </p:cNvPr>
          <p:cNvSpPr txBox="1"/>
          <p:nvPr/>
        </p:nvSpPr>
        <p:spPr>
          <a:xfrm>
            <a:off x="3339442" y="5413822"/>
            <a:ext cx="2690224" cy="369332"/>
          </a:xfrm>
          <a:prstGeom prst="rect">
            <a:avLst/>
          </a:prstGeom>
          <a:noFill/>
        </p:spPr>
        <p:txBody>
          <a:bodyPr wrap="none" rtlCol="0">
            <a:spAutoFit/>
          </a:bodyPr>
          <a:lstStyle/>
          <a:p>
            <a:r>
              <a:rPr lang="en-US" dirty="0"/>
              <a:t>Eaten by animals and birds</a:t>
            </a:r>
            <a:endParaRPr lang="en-GB" dirty="0"/>
          </a:p>
        </p:txBody>
      </p:sp>
      <p:sp>
        <p:nvSpPr>
          <p:cNvPr id="44" name="TextBox 43">
            <a:extLst>
              <a:ext uri="{FF2B5EF4-FFF2-40B4-BE49-F238E27FC236}">
                <a16:creationId xmlns:a16="http://schemas.microsoft.com/office/drawing/2014/main" id="{9D6751AD-A728-4F83-8A41-064CF22F1685}"/>
              </a:ext>
            </a:extLst>
          </p:cNvPr>
          <p:cNvSpPr txBox="1"/>
          <p:nvPr/>
        </p:nvSpPr>
        <p:spPr>
          <a:xfrm>
            <a:off x="3033946" y="5975453"/>
            <a:ext cx="551754" cy="369332"/>
          </a:xfrm>
          <a:prstGeom prst="rect">
            <a:avLst/>
          </a:prstGeom>
          <a:noFill/>
        </p:spPr>
        <p:txBody>
          <a:bodyPr wrap="none" rtlCol="0">
            <a:spAutoFit/>
          </a:bodyPr>
          <a:lstStyle/>
          <a:p>
            <a:r>
              <a:rPr lang="en-US" dirty="0"/>
              <a:t>Oak</a:t>
            </a:r>
            <a:endParaRPr lang="en-GB" dirty="0"/>
          </a:p>
        </p:txBody>
      </p:sp>
      <p:sp>
        <p:nvSpPr>
          <p:cNvPr id="45" name="TextBox 44">
            <a:extLst>
              <a:ext uri="{FF2B5EF4-FFF2-40B4-BE49-F238E27FC236}">
                <a16:creationId xmlns:a16="http://schemas.microsoft.com/office/drawing/2014/main" id="{8F902103-B744-4F58-9DB4-881928F051E5}"/>
              </a:ext>
            </a:extLst>
          </p:cNvPr>
          <p:cNvSpPr txBox="1"/>
          <p:nvPr/>
        </p:nvSpPr>
        <p:spPr>
          <a:xfrm>
            <a:off x="1639778" y="4029751"/>
            <a:ext cx="1126077" cy="369332"/>
          </a:xfrm>
          <a:prstGeom prst="rect">
            <a:avLst/>
          </a:prstGeom>
          <a:noFill/>
        </p:spPr>
        <p:txBody>
          <a:bodyPr wrap="none" rtlCol="0">
            <a:spAutoFit/>
          </a:bodyPr>
          <a:lstStyle/>
          <a:p>
            <a:r>
              <a:rPr lang="en-US" dirty="0"/>
              <a:t>Hawthorn</a:t>
            </a:r>
            <a:endParaRPr lang="en-GB" dirty="0"/>
          </a:p>
        </p:txBody>
      </p:sp>
      <p:sp>
        <p:nvSpPr>
          <p:cNvPr id="46" name="TextBox 45">
            <a:extLst>
              <a:ext uri="{FF2B5EF4-FFF2-40B4-BE49-F238E27FC236}">
                <a16:creationId xmlns:a16="http://schemas.microsoft.com/office/drawing/2014/main" id="{9B1BFBB2-EED4-4A5E-9FD9-AC057AD5C8C2}"/>
              </a:ext>
            </a:extLst>
          </p:cNvPr>
          <p:cNvSpPr txBox="1"/>
          <p:nvPr/>
        </p:nvSpPr>
        <p:spPr>
          <a:xfrm>
            <a:off x="3402172" y="1960375"/>
            <a:ext cx="968214" cy="369332"/>
          </a:xfrm>
          <a:prstGeom prst="rect">
            <a:avLst/>
          </a:prstGeom>
          <a:noFill/>
        </p:spPr>
        <p:txBody>
          <a:bodyPr wrap="none" rtlCol="0">
            <a:spAutoFit/>
          </a:bodyPr>
          <a:lstStyle/>
          <a:p>
            <a:r>
              <a:rPr lang="en-US" dirty="0"/>
              <a:t>Coconut</a:t>
            </a:r>
            <a:endParaRPr lang="en-GB" dirty="0"/>
          </a:p>
        </p:txBody>
      </p:sp>
      <p:sp>
        <p:nvSpPr>
          <p:cNvPr id="47" name="TextBox 46">
            <a:extLst>
              <a:ext uri="{FF2B5EF4-FFF2-40B4-BE49-F238E27FC236}">
                <a16:creationId xmlns:a16="http://schemas.microsoft.com/office/drawing/2014/main" id="{536D5038-E911-4D2E-9225-0659DC957F40}"/>
              </a:ext>
            </a:extLst>
          </p:cNvPr>
          <p:cNvSpPr txBox="1"/>
          <p:nvPr/>
        </p:nvSpPr>
        <p:spPr>
          <a:xfrm>
            <a:off x="806783" y="3244334"/>
            <a:ext cx="1703800" cy="369332"/>
          </a:xfrm>
          <a:prstGeom prst="rect">
            <a:avLst/>
          </a:prstGeom>
          <a:noFill/>
        </p:spPr>
        <p:txBody>
          <a:bodyPr wrap="none" rtlCol="0">
            <a:spAutoFit/>
          </a:bodyPr>
          <a:lstStyle/>
          <a:p>
            <a:r>
              <a:rPr lang="en-US" dirty="0"/>
              <a:t>Floats in the sea</a:t>
            </a:r>
            <a:endParaRPr lang="en-GB" dirty="0"/>
          </a:p>
        </p:txBody>
      </p:sp>
      <p:sp>
        <p:nvSpPr>
          <p:cNvPr id="48" name="TextBox 47">
            <a:extLst>
              <a:ext uri="{FF2B5EF4-FFF2-40B4-BE49-F238E27FC236}">
                <a16:creationId xmlns:a16="http://schemas.microsoft.com/office/drawing/2014/main" id="{B0D89075-04D3-49E6-8214-01F2011DF9F6}"/>
              </a:ext>
            </a:extLst>
          </p:cNvPr>
          <p:cNvSpPr txBox="1"/>
          <p:nvPr/>
        </p:nvSpPr>
        <p:spPr>
          <a:xfrm>
            <a:off x="286706" y="6375372"/>
            <a:ext cx="3632200" cy="196977"/>
          </a:xfrm>
          <a:prstGeom prst="rect">
            <a:avLst/>
          </a:prstGeom>
          <a:noFill/>
        </p:spPr>
        <p:txBody>
          <a:bodyPr wrap="square" rtlCol="0">
            <a:spAutoFit/>
          </a:bodyPr>
          <a:lstStyle/>
          <a:p>
            <a:r>
              <a:rPr lang="en-US" sz="680" dirty="0"/>
              <a:t>Photos: Free for reuse from </a:t>
            </a:r>
            <a:r>
              <a:rPr lang="en-US" sz="680" dirty="0" err="1"/>
              <a:t>Pixabay</a:t>
            </a:r>
            <a:endParaRPr lang="en-GB" sz="680" dirty="0"/>
          </a:p>
        </p:txBody>
      </p:sp>
      <p:pic>
        <p:nvPicPr>
          <p:cNvPr id="4" name="Picture 3">
            <a:extLst>
              <a:ext uri="{FF2B5EF4-FFF2-40B4-BE49-F238E27FC236}">
                <a16:creationId xmlns:a16="http://schemas.microsoft.com/office/drawing/2014/main" id="{5496D3AD-FCC3-43F1-8BB5-ACBD94F5024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096770" y="2091006"/>
            <a:ext cx="1747955" cy="1165303"/>
          </a:xfrm>
          <a:prstGeom prst="rect">
            <a:avLst/>
          </a:prstGeom>
        </p:spPr>
      </p:pic>
      <p:pic>
        <p:nvPicPr>
          <p:cNvPr id="25" name="Picture 16" descr="heading">
            <a:extLst>
              <a:ext uri="{FF2B5EF4-FFF2-40B4-BE49-F238E27FC236}">
                <a16:creationId xmlns:a16="http://schemas.microsoft.com/office/drawing/2014/main" id="{710D90DB-4F3C-48AC-8B85-7D12124D3E5F}"/>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56255" y="216802"/>
            <a:ext cx="2781993" cy="4562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pic>
    </p:spTree>
    <p:extLst>
      <p:ext uri="{BB962C8B-B14F-4D97-AF65-F5344CB8AC3E}">
        <p14:creationId xmlns:p14="http://schemas.microsoft.com/office/powerpoint/2010/main" val="4077725854"/>
      </p:ext>
    </p:extLst>
  </p:cSld>
  <p:clrMapOvr>
    <a:masterClrMapping/>
  </p:clrMapOvr>
  <mc:AlternateContent xmlns:mc="http://schemas.openxmlformats.org/markup-compatibility/2006" xmlns:p14="http://schemas.microsoft.com/office/powerpoint/2010/main">
    <mc:Choice Requires="p14">
      <p:transition spd="slow" p14:dur="2000" advTm="137061"/>
    </mc:Choice>
    <mc:Fallback xmlns="">
      <p:transition spd="slow" advTm="1370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3488268" y="1141306"/>
            <a:ext cx="4626491" cy="553998"/>
          </a:xfrm>
          <a:prstGeom prst="rect">
            <a:avLst/>
          </a:prstGeom>
          <a:noFill/>
        </p:spPr>
        <p:txBody>
          <a:bodyPr wrap="square" rtlCol="0">
            <a:spAutoFit/>
          </a:bodyPr>
          <a:lstStyle/>
          <a:p>
            <a:r>
              <a:rPr lang="en-GB" sz="3000" dirty="0"/>
              <a:t>Lincolnshire Plant Collectors</a:t>
            </a:r>
          </a:p>
        </p:txBody>
      </p:sp>
      <p:sp>
        <p:nvSpPr>
          <p:cNvPr id="14" name="TextBox 13"/>
          <p:cNvSpPr txBox="1"/>
          <p:nvPr/>
        </p:nvSpPr>
        <p:spPr>
          <a:xfrm>
            <a:off x="767926" y="1821120"/>
            <a:ext cx="3575474" cy="415498"/>
          </a:xfrm>
          <a:prstGeom prst="rect">
            <a:avLst/>
          </a:prstGeom>
          <a:noFill/>
        </p:spPr>
        <p:txBody>
          <a:bodyPr wrap="square" rtlCol="0">
            <a:spAutoFit/>
          </a:bodyPr>
          <a:lstStyle/>
          <a:p>
            <a:r>
              <a:rPr lang="en-GB" sz="2100" dirty="0"/>
              <a:t>Sir Joseph Banks (1743 – 1820)</a:t>
            </a:r>
          </a:p>
        </p:txBody>
      </p:sp>
      <p:sp>
        <p:nvSpPr>
          <p:cNvPr id="16" name="TextBox 15"/>
          <p:cNvSpPr txBox="1"/>
          <p:nvPr/>
        </p:nvSpPr>
        <p:spPr>
          <a:xfrm>
            <a:off x="4579511" y="1840405"/>
            <a:ext cx="3575474" cy="415498"/>
          </a:xfrm>
          <a:prstGeom prst="rect">
            <a:avLst/>
          </a:prstGeom>
          <a:noFill/>
        </p:spPr>
        <p:txBody>
          <a:bodyPr wrap="square" rtlCol="0">
            <a:spAutoFit/>
          </a:bodyPr>
          <a:lstStyle/>
          <a:p>
            <a:r>
              <a:rPr lang="en-GB" sz="2100" dirty="0"/>
              <a:t>E. Joan Gibbons (1902 – 1988)</a:t>
            </a:r>
          </a:p>
        </p:txBody>
      </p:sp>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67110" y="2401004"/>
            <a:ext cx="2093119" cy="2808488"/>
          </a:xfrm>
          <a:prstGeom prst="rect">
            <a:avLst/>
          </a:prstGeom>
        </p:spPr>
      </p:pic>
      <p:pic>
        <p:nvPicPr>
          <p:cNvPr id="21" name="Picture 20">
            <a:extLst>
              <a:ext uri="{FF2B5EF4-FFF2-40B4-BE49-F238E27FC236}">
                <a16:creationId xmlns:a16="http://schemas.microsoft.com/office/drawing/2014/main" id="{7F4B8482-43CE-4580-A4D6-7980E5071A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31486" y="6175121"/>
            <a:ext cx="4998213" cy="610200"/>
          </a:xfrm>
          <a:prstGeom prst="rect">
            <a:avLst/>
          </a:prstGeom>
        </p:spPr>
      </p:pic>
      <p:pic>
        <p:nvPicPr>
          <p:cNvPr id="17" name="Audio 16">
            <a:hlinkClick r:id="" action="ppaction://media"/>
            <a:extLst>
              <a:ext uri="{FF2B5EF4-FFF2-40B4-BE49-F238E27FC236}">
                <a16:creationId xmlns:a16="http://schemas.microsoft.com/office/drawing/2014/main" id="{25EB2737-340F-48A0-B045-7EA3BF302D7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pic>
        <p:nvPicPr>
          <p:cNvPr id="3" name="Picture 2">
            <a:extLst>
              <a:ext uri="{FF2B5EF4-FFF2-40B4-BE49-F238E27FC236}">
                <a16:creationId xmlns:a16="http://schemas.microsoft.com/office/drawing/2014/main" id="{917FB4B5-3C0F-450F-9ACD-9B11919F969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1263" y="2330686"/>
            <a:ext cx="2696052" cy="3429000"/>
          </a:xfrm>
          <a:prstGeom prst="rect">
            <a:avLst/>
          </a:prstGeom>
        </p:spPr>
      </p:pic>
      <p:sp>
        <p:nvSpPr>
          <p:cNvPr id="8" name="TextBox 7">
            <a:extLst>
              <a:ext uri="{FF2B5EF4-FFF2-40B4-BE49-F238E27FC236}">
                <a16:creationId xmlns:a16="http://schemas.microsoft.com/office/drawing/2014/main" id="{44C9CC2D-4ADD-4AC7-825E-A1E1F1170B0E}"/>
              </a:ext>
            </a:extLst>
          </p:cNvPr>
          <p:cNvSpPr txBox="1"/>
          <p:nvPr/>
        </p:nvSpPr>
        <p:spPr>
          <a:xfrm>
            <a:off x="1057645" y="5754681"/>
            <a:ext cx="2061783" cy="196977"/>
          </a:xfrm>
          <a:prstGeom prst="rect">
            <a:avLst/>
          </a:prstGeom>
          <a:noFill/>
        </p:spPr>
        <p:txBody>
          <a:bodyPr wrap="none" rtlCol="0">
            <a:spAutoFit/>
          </a:bodyPr>
          <a:lstStyle/>
          <a:p>
            <a:r>
              <a:rPr lang="en-US" sz="680" dirty="0"/>
              <a:t>©National Portrait Gallery, London. www.npg.org.uk</a:t>
            </a:r>
            <a:endParaRPr lang="en-GB" sz="680" dirty="0"/>
          </a:p>
        </p:txBody>
      </p:sp>
      <p:pic>
        <p:nvPicPr>
          <p:cNvPr id="22" name="Picture 16" descr="heading">
            <a:extLst>
              <a:ext uri="{FF2B5EF4-FFF2-40B4-BE49-F238E27FC236}">
                <a16:creationId xmlns:a16="http://schemas.microsoft.com/office/drawing/2014/main" id="{73E628CC-A824-485A-8B58-46A0731516E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6255" y="216802"/>
            <a:ext cx="2781993" cy="4562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pic>
    </p:spTree>
    <p:extLst>
      <p:ext uri="{BB962C8B-B14F-4D97-AF65-F5344CB8AC3E}">
        <p14:creationId xmlns:p14="http://schemas.microsoft.com/office/powerpoint/2010/main" val="12918577"/>
      </p:ext>
    </p:extLst>
  </p:cSld>
  <p:clrMapOvr>
    <a:masterClrMapping/>
  </p:clrMapOvr>
  <mc:AlternateContent xmlns:mc="http://schemas.openxmlformats.org/markup-compatibility/2006" xmlns:p14="http://schemas.microsoft.com/office/powerpoint/2010/main">
    <mc:Choice Requires="p14">
      <p:transition spd="slow" p14:dur="2000" advTm="85910"/>
    </mc:Choice>
    <mc:Fallback xmlns="">
      <p:transition spd="slow" advTm="859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63526"/>
            <a:ext cx="7886700" cy="1325563"/>
          </a:xfrm>
        </p:spPr>
        <p:txBody>
          <a:bodyPr/>
          <a:lstStyle/>
          <a:p>
            <a:r>
              <a:rPr lang="en-GB" dirty="0"/>
              <a:t>Sir Joseph Banks tree collection</a:t>
            </a:r>
          </a:p>
        </p:txBody>
      </p:sp>
      <p:pic>
        <p:nvPicPr>
          <p:cNvPr id="4" name="Content Placeholder 3"/>
          <p:cNvPicPr>
            <a:picLocks noGrp="1" noChangeAspect="1"/>
          </p:cNvPicPr>
          <p:nvPr>
            <p:ph idx="1"/>
          </p:nvPr>
        </p:nvPicPr>
        <p:blipFill>
          <a:blip r:embed="rId5"/>
          <a:stretch>
            <a:fillRect/>
          </a:stretch>
        </p:blipFill>
        <p:spPr>
          <a:xfrm>
            <a:off x="491692" y="1357626"/>
            <a:ext cx="2576972" cy="2375015"/>
          </a:xfrm>
          <a:prstGeom prst="rect">
            <a:avLst/>
          </a:prstGeom>
        </p:spPr>
      </p:pic>
      <p:pic>
        <p:nvPicPr>
          <p:cNvPr id="5" name="Picture 4"/>
          <p:cNvPicPr>
            <a:picLocks noChangeAspect="1"/>
          </p:cNvPicPr>
          <p:nvPr/>
        </p:nvPicPr>
        <p:blipFill>
          <a:blip r:embed="rId6"/>
          <a:stretch>
            <a:fillRect/>
          </a:stretch>
        </p:blipFill>
        <p:spPr>
          <a:xfrm>
            <a:off x="1163285" y="3690806"/>
            <a:ext cx="2242199" cy="2537044"/>
          </a:xfrm>
          <a:prstGeom prst="rect">
            <a:avLst/>
          </a:prstGeom>
        </p:spPr>
      </p:pic>
      <p:pic>
        <p:nvPicPr>
          <p:cNvPr id="6" name="Picture 5"/>
          <p:cNvPicPr>
            <a:picLocks noChangeAspect="1"/>
          </p:cNvPicPr>
          <p:nvPr/>
        </p:nvPicPr>
        <p:blipFill>
          <a:blip r:embed="rId7"/>
          <a:stretch>
            <a:fillRect/>
          </a:stretch>
        </p:blipFill>
        <p:spPr>
          <a:xfrm>
            <a:off x="4127556" y="1292752"/>
            <a:ext cx="2242199" cy="3164981"/>
          </a:xfrm>
          <a:prstGeom prst="rect">
            <a:avLst/>
          </a:prstGeom>
        </p:spPr>
      </p:pic>
      <p:pic>
        <p:nvPicPr>
          <p:cNvPr id="18" name="Picture 17">
            <a:extLst>
              <a:ext uri="{FF2B5EF4-FFF2-40B4-BE49-F238E27FC236}">
                <a16:creationId xmlns:a16="http://schemas.microsoft.com/office/drawing/2014/main" id="{AFC49E59-D64F-4A46-9362-33A80F7F64C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31486" y="6175121"/>
            <a:ext cx="4998213" cy="610200"/>
          </a:xfrm>
          <a:prstGeom prst="rect">
            <a:avLst/>
          </a:prstGeom>
        </p:spPr>
      </p:pic>
      <p:pic>
        <p:nvPicPr>
          <p:cNvPr id="7" name="Picture 6"/>
          <p:cNvPicPr>
            <a:picLocks noChangeAspect="1"/>
          </p:cNvPicPr>
          <p:nvPr/>
        </p:nvPicPr>
        <p:blipFill rotWithShape="1">
          <a:blip r:embed="rId9"/>
          <a:srcRect b="7688"/>
          <a:stretch/>
        </p:blipFill>
        <p:spPr>
          <a:xfrm>
            <a:off x="5016666" y="4092106"/>
            <a:ext cx="2126779" cy="1986938"/>
          </a:xfrm>
          <a:prstGeom prst="rect">
            <a:avLst/>
          </a:prstGeom>
        </p:spPr>
      </p:pic>
      <p:pic>
        <p:nvPicPr>
          <p:cNvPr id="3" name="Audio 2">
            <a:hlinkClick r:id="" action="ppaction://media"/>
            <a:extLst>
              <a:ext uri="{FF2B5EF4-FFF2-40B4-BE49-F238E27FC236}">
                <a16:creationId xmlns:a16="http://schemas.microsoft.com/office/drawing/2014/main" id="{EA7F44AF-9955-4F90-A79E-7D22053E827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18500" y="6032500"/>
            <a:ext cx="609600" cy="609600"/>
          </a:xfrm>
          <a:prstGeom prst="rect">
            <a:avLst/>
          </a:prstGeom>
        </p:spPr>
      </p:pic>
      <p:sp>
        <p:nvSpPr>
          <p:cNvPr id="10" name="TextBox 9">
            <a:extLst>
              <a:ext uri="{FF2B5EF4-FFF2-40B4-BE49-F238E27FC236}">
                <a16:creationId xmlns:a16="http://schemas.microsoft.com/office/drawing/2014/main" id="{ED249323-AAE4-45A2-88F7-157FECF5863D}"/>
              </a:ext>
            </a:extLst>
          </p:cNvPr>
          <p:cNvSpPr txBox="1"/>
          <p:nvPr/>
        </p:nvSpPr>
        <p:spPr>
          <a:xfrm>
            <a:off x="1212657" y="6049134"/>
            <a:ext cx="1407758" cy="196977"/>
          </a:xfrm>
          <a:prstGeom prst="rect">
            <a:avLst/>
          </a:prstGeom>
          <a:noFill/>
        </p:spPr>
        <p:txBody>
          <a:bodyPr wrap="none" rtlCol="0">
            <a:spAutoFit/>
          </a:bodyPr>
          <a:lstStyle/>
          <a:p>
            <a:r>
              <a:rPr lang="en-GB" sz="680" dirty="0"/>
              <a:t>Photos: www.joseph-banks.org.uk</a:t>
            </a:r>
          </a:p>
        </p:txBody>
      </p:sp>
      <p:sp>
        <p:nvSpPr>
          <p:cNvPr id="11" name="TextBox 10">
            <a:extLst>
              <a:ext uri="{FF2B5EF4-FFF2-40B4-BE49-F238E27FC236}">
                <a16:creationId xmlns:a16="http://schemas.microsoft.com/office/drawing/2014/main" id="{9808AF44-F1CF-4FF2-B34F-CB0099C7B969}"/>
              </a:ext>
            </a:extLst>
          </p:cNvPr>
          <p:cNvSpPr txBox="1"/>
          <p:nvPr/>
        </p:nvSpPr>
        <p:spPr>
          <a:xfrm>
            <a:off x="1163285" y="1506023"/>
            <a:ext cx="1457130" cy="369332"/>
          </a:xfrm>
          <a:prstGeom prst="rect">
            <a:avLst/>
          </a:prstGeom>
          <a:noFill/>
        </p:spPr>
        <p:txBody>
          <a:bodyPr wrap="none" rtlCol="0">
            <a:spAutoFit/>
          </a:bodyPr>
          <a:lstStyle/>
          <a:p>
            <a:r>
              <a:rPr lang="en-US" dirty="0"/>
              <a:t>Buffalo </a:t>
            </a:r>
            <a:r>
              <a:rPr lang="en-US" dirty="0" err="1"/>
              <a:t>Sallee</a:t>
            </a:r>
            <a:endParaRPr lang="en-GB" dirty="0"/>
          </a:p>
        </p:txBody>
      </p:sp>
      <p:sp>
        <p:nvSpPr>
          <p:cNvPr id="12" name="TextBox 11">
            <a:extLst>
              <a:ext uri="{FF2B5EF4-FFF2-40B4-BE49-F238E27FC236}">
                <a16:creationId xmlns:a16="http://schemas.microsoft.com/office/drawing/2014/main" id="{6213F0B4-9512-4560-8BBB-6598E4ED9BE5}"/>
              </a:ext>
            </a:extLst>
          </p:cNvPr>
          <p:cNvSpPr txBox="1"/>
          <p:nvPr/>
        </p:nvSpPr>
        <p:spPr>
          <a:xfrm>
            <a:off x="2380422" y="3629709"/>
            <a:ext cx="1491242" cy="369332"/>
          </a:xfrm>
          <a:prstGeom prst="rect">
            <a:avLst/>
          </a:prstGeom>
          <a:noFill/>
        </p:spPr>
        <p:txBody>
          <a:bodyPr wrap="none" rtlCol="0">
            <a:spAutoFit/>
          </a:bodyPr>
          <a:lstStyle/>
          <a:p>
            <a:r>
              <a:rPr lang="en-US" dirty="0"/>
              <a:t>Soft Tree Fern</a:t>
            </a:r>
            <a:endParaRPr lang="en-GB" dirty="0"/>
          </a:p>
        </p:txBody>
      </p:sp>
      <p:sp>
        <p:nvSpPr>
          <p:cNvPr id="13" name="TextBox 12">
            <a:extLst>
              <a:ext uri="{FF2B5EF4-FFF2-40B4-BE49-F238E27FC236}">
                <a16:creationId xmlns:a16="http://schemas.microsoft.com/office/drawing/2014/main" id="{AA157A4E-87CA-41A9-BEBA-4DEE6BFEAA81}"/>
              </a:ext>
            </a:extLst>
          </p:cNvPr>
          <p:cNvSpPr txBox="1"/>
          <p:nvPr/>
        </p:nvSpPr>
        <p:spPr>
          <a:xfrm>
            <a:off x="5392199" y="4184479"/>
            <a:ext cx="1762021" cy="369332"/>
          </a:xfrm>
          <a:prstGeom prst="rect">
            <a:avLst/>
          </a:prstGeom>
          <a:noFill/>
        </p:spPr>
        <p:txBody>
          <a:bodyPr wrap="none" rtlCol="0">
            <a:spAutoFit/>
          </a:bodyPr>
          <a:lstStyle/>
          <a:p>
            <a:r>
              <a:rPr lang="en-US" dirty="0"/>
              <a:t>Japanese Quince</a:t>
            </a:r>
            <a:endParaRPr lang="en-GB" dirty="0"/>
          </a:p>
        </p:txBody>
      </p:sp>
      <p:sp>
        <p:nvSpPr>
          <p:cNvPr id="14" name="TextBox 13">
            <a:extLst>
              <a:ext uri="{FF2B5EF4-FFF2-40B4-BE49-F238E27FC236}">
                <a16:creationId xmlns:a16="http://schemas.microsoft.com/office/drawing/2014/main" id="{593546D0-2BC0-44DB-95F6-29D1B5715A2B}"/>
              </a:ext>
            </a:extLst>
          </p:cNvPr>
          <p:cNvSpPr txBox="1"/>
          <p:nvPr/>
        </p:nvSpPr>
        <p:spPr>
          <a:xfrm>
            <a:off x="5392199" y="1242660"/>
            <a:ext cx="1454244" cy="369332"/>
          </a:xfrm>
          <a:prstGeom prst="rect">
            <a:avLst/>
          </a:prstGeom>
          <a:noFill/>
        </p:spPr>
        <p:txBody>
          <a:bodyPr wrap="none" rtlCol="0">
            <a:spAutoFit/>
          </a:bodyPr>
          <a:lstStyle/>
          <a:p>
            <a:r>
              <a:rPr lang="en-US" dirty="0"/>
              <a:t>Cabbage Tree</a:t>
            </a:r>
            <a:endParaRPr lang="en-GB" dirty="0"/>
          </a:p>
        </p:txBody>
      </p:sp>
      <p:pic>
        <p:nvPicPr>
          <p:cNvPr id="17" name="Picture 16">
            <a:extLst>
              <a:ext uri="{FF2B5EF4-FFF2-40B4-BE49-F238E27FC236}">
                <a16:creationId xmlns:a16="http://schemas.microsoft.com/office/drawing/2014/main" id="{993A244D-2582-46AA-A994-B88207CC13B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43770" y="2173453"/>
            <a:ext cx="2413926" cy="1097239"/>
          </a:xfrm>
          <a:prstGeom prst="rect">
            <a:avLst/>
          </a:prstGeom>
        </p:spPr>
      </p:pic>
      <p:pic>
        <p:nvPicPr>
          <p:cNvPr id="19" name="Picture 16" descr="heading">
            <a:extLst>
              <a:ext uri="{FF2B5EF4-FFF2-40B4-BE49-F238E27FC236}">
                <a16:creationId xmlns:a16="http://schemas.microsoft.com/office/drawing/2014/main" id="{379B4762-1290-4C4E-A0D5-FB83FFB843E8}"/>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56255" y="216802"/>
            <a:ext cx="2781993" cy="4562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pic>
    </p:spTree>
    <p:extLst>
      <p:ext uri="{BB962C8B-B14F-4D97-AF65-F5344CB8AC3E}">
        <p14:creationId xmlns:p14="http://schemas.microsoft.com/office/powerpoint/2010/main" val="3597344919"/>
      </p:ext>
    </p:extLst>
  </p:cSld>
  <p:clrMapOvr>
    <a:masterClrMapping/>
  </p:clrMapOvr>
  <mc:AlternateContent xmlns:mc="http://schemas.openxmlformats.org/markup-compatibility/2006" xmlns:p14="http://schemas.microsoft.com/office/powerpoint/2010/main">
    <mc:Choice Requires="p14">
      <p:transition spd="slow" p14:dur="2000" advTm="24992"/>
    </mc:Choice>
    <mc:Fallback xmlns="">
      <p:transition spd="slow" advTm="249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3488268" y="1141308"/>
            <a:ext cx="4626491" cy="1015663"/>
          </a:xfrm>
          <a:prstGeom prst="rect">
            <a:avLst/>
          </a:prstGeom>
          <a:noFill/>
        </p:spPr>
        <p:txBody>
          <a:bodyPr wrap="square" rtlCol="0">
            <a:spAutoFit/>
          </a:bodyPr>
          <a:lstStyle/>
          <a:p>
            <a:pPr algn="ctr"/>
            <a:r>
              <a:rPr lang="en-GB" sz="3000" dirty="0"/>
              <a:t>A Herbarium for Lincolnshire in Lincolnshire</a:t>
            </a:r>
          </a:p>
        </p:txBody>
      </p:sp>
      <p:pic>
        <p:nvPicPr>
          <p:cNvPr id="13314" name="Picture 2" descr="https://lh3.googleusercontent.com/-y2-rv1V069N0IIue2biLrALNHkOqtbuXJVkBk7NkSGH0in9_ommxuraRDc4D_8JT5AtXYGaOBeZpNzVQhObD0DtSk6utjnj6e_W_fE5fmNuLg4LXgRz0mDpf33Q-VexurSYP0seKkH7z9Sxd5ZqZRjGn2Ck68HV4-SJcgXCcaV67A-tXM9X6zTB010IiVbS-BK2w72UgUQ0X0xXJMA36OvMbspza-tyEVSkvehRR5jiOJ43LDMEE7gx7WwZAa4KdvglZ3VQzRcGoXC04kVr141E6L8TEIWkpg_Kz1dsJPQlnvZObFxFjEhBAB-7CXWxKwgHIM8Lg4lLZaIeExnowgcHrWjcdA7yRhh83DpDTlls9DNa1JyU_NyBw0AqIbAuE5ywwywn6xzalpzPQSNvf49I6RdzfT-JZ7J9Ih1cMpjf9qSzCQHs2i3PGxvYf__KMi2QvIPX4Jy44uuWb8VI-mEwzhvukvqHJhOU2TfMaybpdCejc3OSykYysOXmnd-93SkQqW0qYOQr8a6jiUWclTU5cx-0gJhsiPMy58AGvPItgcQt2_KTCLly8TjvgQul8aY1f52U14tzF_tqnw2Cp83MbasrsinKDx_IdZ_8x7DvZ75ZddkDwIyCYRmTKECPG1P0yRrRUK7VKWfcVQnkkdDE=w708-h530-n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73316" y="2830839"/>
            <a:ext cx="3024017" cy="2266943"/>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https://lh3.googleusercontent.com/jyzgMSPr4lZ9r-8ndBa0hNbsWw_-lIac1HrdWG9TpyckCKg1qvFA3n-qAs8E_EVzqgFMwqh9FXm_sDdqxy_74ZMlxBdZlsrA5VZJu93mp23DS3TCDaNx_DOUO6DTdwHcbSDO3O8eK1mczSJgjE6Zoq15vh_b5Grs2LWIys-I3K58cafwWxsKdJInwhblowWowCsIwHyVkp8eIW1fBG3TnRwYAWjkKfXfpdXoyQcTnvt4faFCon-9P7uTL4iLsHjdv42J75NtFd-lBZGBeb0HXpeptdfztFXijt893ZjPKDg79acKNAK17hFwxq4Gn6Ys_ghb8Rg-uvVC_ubUL693uOzlY1EbMGs4XKPRxxKfD42PsfIK4Pt1q_hbML6pEI1rkpXRwyaI-1i6nRZSZO8qOZEMAigQYGc_Nsf6gwmI8VuMsKWZbIo4BkgtwKkVv7cx2bkbeh4kPKbSARfzJxCaAHfSOYT0NiSIjSgSjjS0bboCI9j8ny3Wqpi6e2TizRtKX94LmEPwAef0WpRZHI3iM07YKIEuN4anCOmET6BhvF8ruqawtIIYbjlrLp6ZHvuNv9XRq6CvAeHLrBM7l7kgNnpn6VoffhKolYsGkY6C8qCprsQ0bP-49FmGy-qfcxolQ0CTGLtIGSr-Lt-kVLKqPYi-=w398-h530-n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8626" y="3275764"/>
            <a:ext cx="1842518" cy="245360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855AD142-45E8-4C0B-8731-F2A439F7A34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26326"/>
          <a:stretch/>
        </p:blipFill>
        <p:spPr>
          <a:xfrm>
            <a:off x="5350920" y="6137021"/>
            <a:ext cx="3678779" cy="609600"/>
          </a:xfrm>
          <a:prstGeom prst="rect">
            <a:avLst/>
          </a:prstGeom>
        </p:spPr>
      </p:pic>
      <p:pic>
        <p:nvPicPr>
          <p:cNvPr id="13318" name="Picture 6" descr="https://lh3.googleusercontent.com/F_YQhVAj_x8FJIP0K5mdwDGKcWE2TJiFjl-u89GX1m-kISyzle13n6D9EkDW5c3p79u0TTAAKuTkAJLe-feCRiY7bkGvGvEajwMTQePCEAxVNytEXHQ1FpBOAsqx0Oj3bQdvEKt50dLZ1kYBPycxl4S9CutlDVUnJwkyWCzN8qKv-H4U70uZhYB0GW30Ce39OReX7kGCukWx32lYTUjPXF_6utitSvCxyECw7JPgmCAgrZtAFOKOXRQFFsZKhrNBgGQLAlXZkQxx8bPEBzhT-T8EpiAiF62aumngQmYnuva_2kJcKvKOwYO2l7ZUIXUhDVE5UVKO6sSIj9tpbD1imhq0JCwSbcQ4xeh92HdkkiWjEmZk2y1eRJrvVax7xMDCtUrYsHLURiZ56CsrOkj87MgfAJP-YiB2TZL9jH9s4X50M_2atFA_eftDv7NTlBaBiEhBjj62jsiNoSEePMJQnE7H0LmSlSqB04wkFvrP6BdpZtT54AJ9bd3B9YqnA74VxQ7w4lamjBKeNY0LBfrIPm8633XeDscoDl-BxFYoKlLPqlVFK2njBMpTpL3u6hj0_N2rMfiS9XnepeVeIw1zF15u2vDdSzyxIUqmudPRTBKAym8FNsBwiXBjjzI_GPk-k7tBOAIqovBQaEuadkfrwsYQ=w398-h530-n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28210" y="2312542"/>
            <a:ext cx="2380847" cy="3170475"/>
          </a:xfrm>
          <a:prstGeom prst="rect">
            <a:avLst/>
          </a:prstGeom>
          <a:noFill/>
          <a:extLst>
            <a:ext uri="{909E8E84-426E-40DD-AFC4-6F175D3DCCD1}">
              <a14:hiddenFill xmlns:a14="http://schemas.microsoft.com/office/drawing/2010/main">
                <a:solidFill>
                  <a:srgbClr val="FFFFFF"/>
                </a:solidFill>
              </a14:hiddenFill>
            </a:ext>
          </a:extLst>
        </p:spPr>
      </p:pic>
      <p:pic>
        <p:nvPicPr>
          <p:cNvPr id="8" name="Audio 7">
            <a:hlinkClick r:id="" action="ppaction://media"/>
            <a:extLst>
              <a:ext uri="{FF2B5EF4-FFF2-40B4-BE49-F238E27FC236}">
                <a16:creationId xmlns:a16="http://schemas.microsoft.com/office/drawing/2014/main" id="{79E461E8-B380-45C6-A4FC-7939C0A0CE0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500" y="6032500"/>
            <a:ext cx="609600" cy="609600"/>
          </a:xfrm>
          <a:prstGeom prst="rect">
            <a:avLst/>
          </a:prstGeom>
        </p:spPr>
      </p:pic>
      <p:pic>
        <p:nvPicPr>
          <p:cNvPr id="19" name="Picture 18">
            <a:extLst>
              <a:ext uri="{FF2B5EF4-FFF2-40B4-BE49-F238E27FC236}">
                <a16:creationId xmlns:a16="http://schemas.microsoft.com/office/drawing/2014/main" id="{17E734FF-18FE-4BFF-8B88-7346FAC691B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0751" y="1763922"/>
            <a:ext cx="2413926" cy="1097239"/>
          </a:xfrm>
          <a:prstGeom prst="rect">
            <a:avLst/>
          </a:prstGeom>
        </p:spPr>
      </p:pic>
      <p:pic>
        <p:nvPicPr>
          <p:cNvPr id="21" name="Picture 16" descr="heading">
            <a:extLst>
              <a:ext uri="{FF2B5EF4-FFF2-40B4-BE49-F238E27FC236}">
                <a16:creationId xmlns:a16="http://schemas.microsoft.com/office/drawing/2014/main" id="{6272E7B3-BCCB-4BAE-805C-6E10CA4EAD11}"/>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56255" y="216802"/>
            <a:ext cx="2781993" cy="4562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pic>
    </p:spTree>
    <p:extLst>
      <p:ext uri="{BB962C8B-B14F-4D97-AF65-F5344CB8AC3E}">
        <p14:creationId xmlns:p14="http://schemas.microsoft.com/office/powerpoint/2010/main" val="3708031052"/>
      </p:ext>
    </p:extLst>
  </p:cSld>
  <p:clrMapOvr>
    <a:masterClrMapping/>
  </p:clrMapOvr>
  <mc:AlternateContent xmlns:mc="http://schemas.openxmlformats.org/markup-compatibility/2006" xmlns:p14="http://schemas.microsoft.com/office/powerpoint/2010/main">
    <mc:Choice Requires="p14">
      <p:transition spd="slow" p14:dur="2000" advTm="45164"/>
    </mc:Choice>
    <mc:Fallback xmlns="">
      <p:transition spd="slow" advTm="451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930571" y="1581324"/>
            <a:ext cx="7194909" cy="1015663"/>
          </a:xfrm>
          <a:prstGeom prst="rect">
            <a:avLst/>
          </a:prstGeom>
          <a:noFill/>
        </p:spPr>
        <p:txBody>
          <a:bodyPr wrap="square" rtlCol="0">
            <a:spAutoFit/>
          </a:bodyPr>
          <a:lstStyle/>
          <a:p>
            <a:pPr algn="ctr"/>
            <a:r>
              <a:rPr lang="en-GB" sz="3000" dirty="0"/>
              <a:t>A Herbarium of Lincolnshire Plants at the Natural History Museum, London</a:t>
            </a:r>
          </a:p>
        </p:txBody>
      </p:sp>
      <p:pic>
        <p:nvPicPr>
          <p:cNvPr id="12290" name="Picture 2" descr="https://lh3.googleusercontent.com/VrjNeU8FVmcJk9rFYdNFlUT_yvYoiN0PEB6QGECD1Q_4fbbIWt1v5amnnZePniB2_OTQelj8-HBMIv6hsLArC1Stc8mBHQ9o7qfZMqslxORZqd5_839QHcGBBSm_wPOE20kdrI2mkL_y_toYZsTD5b1wAQCOZTBAThYxCYfoYEVido7VcymJnyqSAgKBcnhY9-GRLXwwUoU4sIdkmFt2T_G-UCtinx_iPkESHIXfj1zv1h0OvifKyZptfJV3NIoRaj2qSMvw2W_frIV2B-kVot_20apqqpJ_HUASSdNaWIiDRHzjqBcH1bu0vbW7VG9PDJGh17D22CGMCUthh7LYhVxriFH8yeYC3KJFyki09fX_HjmRoyv7OB1w6SRlGQu1CDY5MrH8lyqFX852R16Ddl9JhBJ76hVNJwk4gds3oZNhGNVK32Vd2HI1aGBRqoihYrne-xhnnxaGKkFTnAdbkg0PzH2XwAbdmDRqCiKXgCeaL63bx_Kn02u9AB41RRkDTspI3kiiwLR0jZhgDX_eNRmEMsJv1n8YZZ1JUsy9_-goMPXgXoSD1HPfVq3cqx3eob_ygHlJNwgQR1LLlJujVUXTkVl7QiDjX4MNYZb8jtCScRYuJZLfL51cBJJbm3izbfHIIGHVuyngGIqUr-R_kX_K=w708-h530-n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32362" y="3492171"/>
            <a:ext cx="2576140" cy="193119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4F274C9C-2BF1-4996-B9F5-D1B26345829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31486" y="6175121"/>
            <a:ext cx="4998213" cy="610200"/>
          </a:xfrm>
          <a:prstGeom prst="rect">
            <a:avLst/>
          </a:prstGeom>
        </p:spPr>
      </p:pic>
      <p:pic>
        <p:nvPicPr>
          <p:cNvPr id="12292" name="Picture 4" descr="https://lh3.googleusercontent.com/9SXY6nS1vuB7V-ErWgTSoAxS5pTrPIE56cvDmUYTJB4lTpz9ekDohsmGlvTNxhw99ecd_0HwFUURLzoe693Eys8g-gcV12-ablNoHIHv0tZDF0lKSIhAegI7MCqmvnKpceukRM8CyXzp6c5sFEJk87B2lAhn-5-WrChSAfof50vFeY4jmPo1tcsvSSPDuY2WpRltijFok3ZcLx14u-onWXViBGWmd62XNHZFzmBKP4ksQAnLd9ShLKLxF5CUt0V0ZYR7GPkCD16cXE0BkSQDdHa6CicjeXXj5m0Qr3Z9k-sUrNmupnspaPxR6q2-aZ01ec68bQhCsD9Wtz0yVsx4Gw2ofYFzCkwXRXUv4ERlYGpXSFhxz2mklySBqYZjNnXrvFb-P1rMRpGpvM246bqKrCgcZpy6Q_op5vV6cKH-QKjRXBXMQKx0jMT7APZ5c0cjcUqCX7XYIla4CE4Pq28KtVm3ZiCIph5ybh9U_dB9rNmmhsSFsm9jjOuXMEQcxrufHvvQ-m0CBZQs6tek7lXErZ31M1pv_fxtKd4FOJKT8cWTu4RmD11NmIYEzbgZqCarFeEhtWM839W8ebL8YVeWU_edn7qc0GCOVhjksEB3hRKarWsyz4VChRzYVxFGFzoRqUW9o4yP0WgOyAKhYl1d615A=w398-h530-n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34983" y="2707044"/>
            <a:ext cx="1656322" cy="2205655"/>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https://lh3.googleusercontent.com/WXq7chY2T_5L3v5FDyjpRhPMULKq-yVrtrnnlFc-4fF_LiC6Xni8M97fg9GfUTn-Ks7T_wuk2S5trvWFPaqxuZqDFQA85oQ3j5IehZaDars3eH4Z4Sw60yfEmprj0lMguC02kQfZCQqrlWwDHEcUHcLwAsoTXkBV6Yfvg5Jd0dqeuQ-0k2mMrxhxFCxDGcVPmAq4OfKN297AMOxWY5A3m4dkDif8MFY7Z2cKuHVy3rwhRgIV-JvMX6RNpwB10RlwFEW-StMoC1j_6NQVKY0Exkd4jsDvSA1FBKEB7YBNWPnn-jlA2no3qpy73VMc9D4cEWU9hmMum7oTCt04qJ7AqqxR-Uk2h8mweLb70krBPBT8hx7Fze-vXLYJ2ay9eQW6GX_cjN-mssi0dVNaRQthJ797a4h3W-faJ2HMiBcSo6UBaaKdRA60p34B5-M-w5BSGaYjq4EQxL0apwPKVgWyFO3RkRMzd6O10CX0MHObDoQuQI0kGayLqFqJSAW7JBxiFBmeVup_NMpSjsLxXfdCummIrJCqHhnSrvFp-1zoj7uQYFK-ABx_hKN8FNzTDADDjMaiR-XK4U5S7iQ62-2z1VRDiTxu04msT_GKYrH4nzc8QOtMiqZSNTav1X1cX2nhRAzZOHoH2mm0VFnbf4UazZeF=w398-h530-no"/>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82054" y="3600772"/>
            <a:ext cx="1287113" cy="1713995"/>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https://lh3.googleusercontent.com/FnleDyw8nwcyAw9n-O-WU-LTA_FQdlgQa3UY3CMABPWiE0QFCjaN9kwptFNJe9l8UlJiuaTy5K-fZCHJcysPNO25ZxWdOAmJPi_f9FWkYtTnQTIIFyrtcdrQisknPlf2AYW6Pm6jBbRhp_UYfl2DbTze5okg2s97JT-ue2Y94-ExI-PoheHunnsYphcc12sQJNFq7KY_nUXYZmE_ICziBWoGi0UQZEYzhp3yQN8-sn3yXGs1AZM4gVRuU1pxok3fsAdg3Psi2ZaSHPbcfUdiut-ma87kTBLry952aNbUKNB1IfIpav9Z56g43aD8z35JT17U8Phs94-bKi0okolWiAcLwxke17tDOx1_CftzPNtTe_IUWsL0sX3DgWHbfAQHWzY7HnjVObD6vTDrM5GMM3A02-iwaf5_QyLXd2av14ZaSk4gS8TvLpe3R_VQFC_6Z5WsQ6T9oFMjcVANC6KmX0EbTXgIF4tlxZ29YLHatUtgShjq6hsMQDYTZbRbpWyB-bzdx6riVeukHSLokW3_XQbrkS4-IGFUG9vRM8JynpPyvjrzsnGTlKwBWFmwwxWJbPArhX5AdQ0UgKRA-AtLKEOz8u7jVO6cAGBfwzQ6NsTizktngkKsdD58CN4dKVyQl6tCzi_iW1W1u7eE7e2ksWXt=w398-h530-no"/>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237875" y="2498352"/>
            <a:ext cx="1139270" cy="1517119"/>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descr="https://lh3.googleusercontent.com/QtZcgXoq2L2DLzD_1hjyBJAyNobPqDrFmU0PyyGfQfN0NGlbtEczdUXGTrcdG9CvnoGNf5dFij6XlUBgeQhbq6hWpFVXT38xIy4kYHICDBB7B1nZ520MDdjHIiO-XTJSSVThBoyNejngcRLLhmks-OrEAhBsi1vb5UKVYOc2xc_rxg3MSuBUF3DELSFNS5WcUm27Cf1Vuv5-I5srP1r2vPwtS2Kr3HeXkM-s9A7-T0TUMQ15wz3nM0JJj-1I6J9ertCc5Bp4wGpQsTx_TVuLho2Ojcn2xWH4i-YzwV2tPE9cTzk8WQE78Hw67C9ZVzAASF1LEA9t8uPoe_zfLYd7PuDzglwJnJRGLZukJsCgMJ8q1fB922gRfzZU7UCISFbJAQqZKjijsZjCgwE_1P_RDr1vPNEuHifUAM3OlB4Eaz435s3NJJ0NXUjC4sCd2UsVt2JF7TmIqoezkq4BC5WfXW4CIayUQEoYucO0UILWJXKMJWX-jHFnCHyIDgoELi0Fojq2cwGYGDMIkrr033aBcIxoA5UOw1v-7PtGaqptL9Xlu_aHLRtge5QuRDM2Z7vAY6UaNi2WgCHWyiPrKbsyBRblMd3VNkHmRrRgDdRcRvst8RNPhRUQk8JtvA05ppSuIIwYw33cSFHFOSr2iKHI64ie=w708-h530-no"/>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13596" y="4081678"/>
            <a:ext cx="2074584" cy="155520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13596" y="2707044"/>
            <a:ext cx="1501766" cy="704641"/>
          </a:xfrm>
          <a:prstGeom prst="rect">
            <a:avLst/>
          </a:prstGeom>
        </p:spPr>
      </p:pic>
      <p:pic>
        <p:nvPicPr>
          <p:cNvPr id="3" name="Audio 2">
            <a:hlinkClick r:id="" action="ppaction://media"/>
            <a:extLst>
              <a:ext uri="{FF2B5EF4-FFF2-40B4-BE49-F238E27FC236}">
                <a16:creationId xmlns:a16="http://schemas.microsoft.com/office/drawing/2014/main" id="{2A5AF3C6-F1E8-4D88-B9F3-C098A0ADC534}"/>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318500" y="6032500"/>
            <a:ext cx="609600" cy="609600"/>
          </a:xfrm>
          <a:prstGeom prst="rect">
            <a:avLst/>
          </a:prstGeom>
        </p:spPr>
      </p:pic>
      <p:pic>
        <p:nvPicPr>
          <p:cNvPr id="23" name="Picture 16" descr="heading">
            <a:extLst>
              <a:ext uri="{FF2B5EF4-FFF2-40B4-BE49-F238E27FC236}">
                <a16:creationId xmlns:a16="http://schemas.microsoft.com/office/drawing/2014/main" id="{217E2451-B2F4-419B-B5B1-61F7775796CC}"/>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56255" y="216802"/>
            <a:ext cx="2781993" cy="4562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pic>
    </p:spTree>
    <p:extLst>
      <p:ext uri="{BB962C8B-B14F-4D97-AF65-F5344CB8AC3E}">
        <p14:creationId xmlns:p14="http://schemas.microsoft.com/office/powerpoint/2010/main" val="3542856092"/>
      </p:ext>
    </p:extLst>
  </p:cSld>
  <p:clrMapOvr>
    <a:masterClrMapping/>
  </p:clrMapOvr>
  <mc:AlternateContent xmlns:mc="http://schemas.openxmlformats.org/markup-compatibility/2006" xmlns:p14="http://schemas.microsoft.com/office/powerpoint/2010/main">
    <mc:Choice Requires="p14">
      <p:transition spd="slow" p14:dur="2000" advTm="30359"/>
    </mc:Choice>
    <mc:Fallback xmlns="">
      <p:transition spd="slow" advTm="303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611384" y="1696285"/>
            <a:ext cx="6252456" cy="553998"/>
          </a:xfrm>
          <a:prstGeom prst="rect">
            <a:avLst/>
          </a:prstGeom>
          <a:noFill/>
        </p:spPr>
        <p:txBody>
          <a:bodyPr wrap="square" rtlCol="0">
            <a:spAutoFit/>
          </a:bodyPr>
          <a:lstStyle/>
          <a:p>
            <a:r>
              <a:rPr lang="en-GB" sz="3000" dirty="0"/>
              <a:t>The Study of Plants is called Botany</a:t>
            </a:r>
          </a:p>
        </p:txBody>
      </p:sp>
      <p:sp>
        <p:nvSpPr>
          <p:cNvPr id="14" name="TextBox 13"/>
          <p:cNvSpPr txBox="1"/>
          <p:nvPr/>
        </p:nvSpPr>
        <p:spPr>
          <a:xfrm>
            <a:off x="1842347" y="2165606"/>
            <a:ext cx="5461425" cy="553998"/>
          </a:xfrm>
          <a:prstGeom prst="rect">
            <a:avLst/>
          </a:prstGeom>
          <a:noFill/>
        </p:spPr>
        <p:txBody>
          <a:bodyPr wrap="square" rtlCol="0">
            <a:spAutoFit/>
          </a:bodyPr>
          <a:lstStyle/>
          <a:p>
            <a:r>
              <a:rPr lang="en-GB" sz="3000" dirty="0"/>
              <a:t>Are You a Botanist of the Future?</a:t>
            </a:r>
          </a:p>
        </p:txBody>
      </p:sp>
      <p:pic>
        <p:nvPicPr>
          <p:cNvPr id="20" name="Picture 19">
            <a:extLst>
              <a:ext uri="{FF2B5EF4-FFF2-40B4-BE49-F238E27FC236}">
                <a16:creationId xmlns:a16="http://schemas.microsoft.com/office/drawing/2014/main" id="{B656C232-AF8E-4ADA-A593-F93FE0D1336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31486" y="6175121"/>
            <a:ext cx="4998213" cy="610200"/>
          </a:xfrm>
          <a:prstGeom prst="rect">
            <a:avLst/>
          </a:prstGeom>
        </p:spPr>
      </p:pic>
      <p:pic>
        <p:nvPicPr>
          <p:cNvPr id="2" name="Audio 1">
            <a:hlinkClick r:id="" action="ppaction://media"/>
            <a:extLst>
              <a:ext uri="{FF2B5EF4-FFF2-40B4-BE49-F238E27FC236}">
                <a16:creationId xmlns:a16="http://schemas.microsoft.com/office/drawing/2014/main" id="{CE22E9D5-46D6-4E97-AE19-9204E561EE2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pic>
        <p:nvPicPr>
          <p:cNvPr id="8" name="Picture 7">
            <a:extLst>
              <a:ext uri="{FF2B5EF4-FFF2-40B4-BE49-F238E27FC236}">
                <a16:creationId xmlns:a16="http://schemas.microsoft.com/office/drawing/2014/main" id="{6CA4F0CF-74EA-450A-BA77-9600801FC45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74029" y="2919154"/>
            <a:ext cx="2397971" cy="3197294"/>
          </a:xfrm>
          <a:prstGeom prst="rect">
            <a:avLst/>
          </a:prstGeom>
        </p:spPr>
      </p:pic>
      <p:pic>
        <p:nvPicPr>
          <p:cNvPr id="10" name="Picture 9">
            <a:extLst>
              <a:ext uri="{FF2B5EF4-FFF2-40B4-BE49-F238E27FC236}">
                <a16:creationId xmlns:a16="http://schemas.microsoft.com/office/drawing/2014/main" id="{A06D6C86-783B-4841-802E-32BD5D631D8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19905" y="2883623"/>
            <a:ext cx="2131529" cy="3197294"/>
          </a:xfrm>
          <a:prstGeom prst="rect">
            <a:avLst/>
          </a:prstGeom>
        </p:spPr>
      </p:pic>
      <p:sp>
        <p:nvSpPr>
          <p:cNvPr id="18" name="TextBox 17">
            <a:extLst>
              <a:ext uri="{FF2B5EF4-FFF2-40B4-BE49-F238E27FC236}">
                <a16:creationId xmlns:a16="http://schemas.microsoft.com/office/drawing/2014/main" id="{111CE77E-4DD1-4AC8-95F8-0641B6763AE7}"/>
              </a:ext>
            </a:extLst>
          </p:cNvPr>
          <p:cNvSpPr txBox="1"/>
          <p:nvPr/>
        </p:nvSpPr>
        <p:spPr>
          <a:xfrm>
            <a:off x="2095125" y="6099969"/>
            <a:ext cx="3632200" cy="196977"/>
          </a:xfrm>
          <a:prstGeom prst="rect">
            <a:avLst/>
          </a:prstGeom>
          <a:noFill/>
        </p:spPr>
        <p:txBody>
          <a:bodyPr wrap="square" rtlCol="0">
            <a:spAutoFit/>
          </a:bodyPr>
          <a:lstStyle/>
          <a:p>
            <a:r>
              <a:rPr lang="en-US" sz="680" dirty="0"/>
              <a:t>Photos: Free for reuse from </a:t>
            </a:r>
            <a:r>
              <a:rPr lang="en-US" sz="680" dirty="0" err="1"/>
              <a:t>Pixabay</a:t>
            </a:r>
            <a:endParaRPr lang="en-GB" sz="680" dirty="0"/>
          </a:p>
        </p:txBody>
      </p:sp>
      <p:pic>
        <p:nvPicPr>
          <p:cNvPr id="21" name="Picture 16" descr="heading">
            <a:extLst>
              <a:ext uri="{FF2B5EF4-FFF2-40B4-BE49-F238E27FC236}">
                <a16:creationId xmlns:a16="http://schemas.microsoft.com/office/drawing/2014/main" id="{35D1697A-DEA6-436B-8D14-7F0B50F15A8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6255" y="216802"/>
            <a:ext cx="2781993" cy="4562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pic>
    </p:spTree>
    <p:extLst>
      <p:ext uri="{BB962C8B-B14F-4D97-AF65-F5344CB8AC3E}">
        <p14:creationId xmlns:p14="http://schemas.microsoft.com/office/powerpoint/2010/main" val="122859268"/>
      </p:ext>
    </p:extLst>
  </p:cSld>
  <p:clrMapOvr>
    <a:masterClrMapping/>
  </p:clrMapOvr>
  <mc:AlternateContent xmlns:mc="http://schemas.openxmlformats.org/markup-compatibility/2006" xmlns:p14="http://schemas.microsoft.com/office/powerpoint/2010/main">
    <mc:Choice Requires="p14">
      <p:transition spd="slow" p14:dur="2000" advTm="16755"/>
    </mc:Choice>
    <mc:Fallback xmlns="">
      <p:transition spd="slow" advTm="167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9643B0F-3179-4D81-B0B1-B78D58129B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5478" y="147325"/>
            <a:ext cx="5385643" cy="930139"/>
          </a:xfrm>
          <a:prstGeom prst="rect">
            <a:avLst/>
          </a:prstGeom>
        </p:spPr>
      </p:pic>
      <p:pic>
        <p:nvPicPr>
          <p:cNvPr id="11" name="Picture 10">
            <a:extLst>
              <a:ext uri="{FF2B5EF4-FFF2-40B4-BE49-F238E27FC236}">
                <a16:creationId xmlns:a16="http://schemas.microsoft.com/office/drawing/2014/main" id="{EA6D7FBC-4311-441C-8A4A-C0CF6D0F90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6810" y="2149290"/>
            <a:ext cx="4950381" cy="963251"/>
          </a:xfrm>
          <a:prstGeom prst="rect">
            <a:avLst/>
          </a:prstGeom>
        </p:spPr>
      </p:pic>
      <p:sp>
        <p:nvSpPr>
          <p:cNvPr id="12" name="TextBox 11">
            <a:extLst>
              <a:ext uri="{FF2B5EF4-FFF2-40B4-BE49-F238E27FC236}">
                <a16:creationId xmlns:a16="http://schemas.microsoft.com/office/drawing/2014/main" id="{E132A3F7-979C-4C83-AEDA-0BF8D80D6AC9}"/>
              </a:ext>
            </a:extLst>
          </p:cNvPr>
          <p:cNvSpPr txBox="1"/>
          <p:nvPr/>
        </p:nvSpPr>
        <p:spPr>
          <a:xfrm>
            <a:off x="2590800" y="2743209"/>
            <a:ext cx="3962400" cy="369332"/>
          </a:xfrm>
          <a:prstGeom prst="rect">
            <a:avLst/>
          </a:prstGeom>
          <a:noFill/>
        </p:spPr>
        <p:txBody>
          <a:bodyPr wrap="square" rtlCol="0">
            <a:spAutoFit/>
          </a:bodyPr>
          <a:lstStyle/>
          <a:p>
            <a:pPr algn="ctr"/>
            <a:r>
              <a:rPr lang="en-GB" dirty="0"/>
              <a:t>Thanks for watching!</a:t>
            </a:r>
          </a:p>
        </p:txBody>
      </p:sp>
      <p:pic>
        <p:nvPicPr>
          <p:cNvPr id="23" name="Picture 22">
            <a:extLst>
              <a:ext uri="{FF2B5EF4-FFF2-40B4-BE49-F238E27FC236}">
                <a16:creationId xmlns:a16="http://schemas.microsoft.com/office/drawing/2014/main" id="{558509EE-D23D-430A-A1A1-9492A0C2DA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0550" y="5729870"/>
            <a:ext cx="8267699" cy="1009351"/>
          </a:xfrm>
          <a:prstGeom prst="rect">
            <a:avLst/>
          </a:prstGeom>
        </p:spPr>
      </p:pic>
      <p:sp>
        <p:nvSpPr>
          <p:cNvPr id="24" name="TextBox 23">
            <a:extLst>
              <a:ext uri="{FF2B5EF4-FFF2-40B4-BE49-F238E27FC236}">
                <a16:creationId xmlns:a16="http://schemas.microsoft.com/office/drawing/2014/main" id="{3F6C8A0D-820C-4435-87BD-9193F943D62E}"/>
              </a:ext>
            </a:extLst>
          </p:cNvPr>
          <p:cNvSpPr txBox="1"/>
          <p:nvPr/>
        </p:nvSpPr>
        <p:spPr>
          <a:xfrm>
            <a:off x="2152650" y="3532202"/>
            <a:ext cx="4838700" cy="923330"/>
          </a:xfrm>
          <a:prstGeom prst="rect">
            <a:avLst/>
          </a:prstGeom>
          <a:noFill/>
        </p:spPr>
        <p:txBody>
          <a:bodyPr wrap="square" rtlCol="0">
            <a:spAutoFit/>
          </a:bodyPr>
          <a:lstStyle/>
          <a:p>
            <a:pPr algn="ctr"/>
            <a:r>
              <a:rPr lang="en-GB" dirty="0"/>
              <a:t>For more information on the LoveLincsPlants Project and for school resources, go to:</a:t>
            </a:r>
          </a:p>
          <a:p>
            <a:pPr algn="ctr"/>
            <a:r>
              <a:rPr lang="en-GB" b="1" dirty="0"/>
              <a:t>www.lincstrust.org.uk/love-lincs-plants</a:t>
            </a:r>
          </a:p>
        </p:txBody>
      </p:sp>
    </p:spTree>
    <p:extLst>
      <p:ext uri="{BB962C8B-B14F-4D97-AF65-F5344CB8AC3E}">
        <p14:creationId xmlns:p14="http://schemas.microsoft.com/office/powerpoint/2010/main" val="24183687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8737" y="2081578"/>
            <a:ext cx="2269095" cy="3394109"/>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21887" y="1499145"/>
            <a:ext cx="2192870" cy="3280091"/>
          </a:xfrm>
          <a:prstGeom prst="rect">
            <a:avLst/>
          </a:prstGeom>
        </p:spPr>
      </p:pic>
      <p:sp>
        <p:nvSpPr>
          <p:cNvPr id="8" name="TextBox 7"/>
          <p:cNvSpPr txBox="1"/>
          <p:nvPr/>
        </p:nvSpPr>
        <p:spPr>
          <a:xfrm>
            <a:off x="1084636" y="5486401"/>
            <a:ext cx="1312667" cy="196208"/>
          </a:xfrm>
          <a:prstGeom prst="rect">
            <a:avLst/>
          </a:prstGeom>
          <a:noFill/>
        </p:spPr>
        <p:txBody>
          <a:bodyPr wrap="square" rtlCol="0">
            <a:spAutoFit/>
          </a:bodyPr>
          <a:lstStyle/>
          <a:p>
            <a:r>
              <a:rPr lang="en-GB" sz="675" dirty="0"/>
              <a:t>Photo: Sarah Lambert</a:t>
            </a:r>
          </a:p>
        </p:txBody>
      </p:sp>
      <p:sp>
        <p:nvSpPr>
          <p:cNvPr id="18" name="TextBox 17"/>
          <p:cNvSpPr txBox="1"/>
          <p:nvPr/>
        </p:nvSpPr>
        <p:spPr>
          <a:xfrm>
            <a:off x="7117344" y="4789449"/>
            <a:ext cx="1312667" cy="196208"/>
          </a:xfrm>
          <a:prstGeom prst="rect">
            <a:avLst/>
          </a:prstGeom>
          <a:noFill/>
        </p:spPr>
        <p:txBody>
          <a:bodyPr wrap="square" rtlCol="0">
            <a:spAutoFit/>
          </a:bodyPr>
          <a:lstStyle/>
          <a:p>
            <a:r>
              <a:rPr lang="en-GB" sz="675" dirty="0"/>
              <a:t>Photo: Sarah Lambert</a:t>
            </a:r>
          </a:p>
        </p:txBody>
      </p:sp>
      <p:sp>
        <p:nvSpPr>
          <p:cNvPr id="10" name="TextBox 9"/>
          <p:cNvSpPr txBox="1"/>
          <p:nvPr/>
        </p:nvSpPr>
        <p:spPr>
          <a:xfrm>
            <a:off x="2926747" y="1567723"/>
            <a:ext cx="3825478" cy="553998"/>
          </a:xfrm>
          <a:prstGeom prst="rect">
            <a:avLst/>
          </a:prstGeom>
          <a:noFill/>
        </p:spPr>
        <p:txBody>
          <a:bodyPr wrap="square" rtlCol="0">
            <a:spAutoFit/>
          </a:bodyPr>
          <a:lstStyle/>
          <a:p>
            <a:r>
              <a:rPr lang="en-GB" sz="3000" dirty="0"/>
              <a:t>What is a Plant?</a:t>
            </a:r>
          </a:p>
        </p:txBody>
      </p:sp>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45182" y="2206931"/>
            <a:ext cx="1243013" cy="1864519"/>
          </a:xfrm>
          <a:prstGeom prst="rect">
            <a:avLst/>
          </a:prstGeom>
        </p:spPr>
      </p:pic>
      <p:sp>
        <p:nvSpPr>
          <p:cNvPr id="27" name="TextBox 26"/>
          <p:cNvSpPr txBox="1"/>
          <p:nvPr/>
        </p:nvSpPr>
        <p:spPr>
          <a:xfrm>
            <a:off x="3400057" y="4071447"/>
            <a:ext cx="1312667" cy="196208"/>
          </a:xfrm>
          <a:prstGeom prst="rect">
            <a:avLst/>
          </a:prstGeom>
          <a:noFill/>
        </p:spPr>
        <p:txBody>
          <a:bodyPr wrap="square" rtlCol="0">
            <a:spAutoFit/>
          </a:bodyPr>
          <a:lstStyle/>
          <a:p>
            <a:r>
              <a:rPr lang="en-GB" sz="675" dirty="0"/>
              <a:t>Photo: Sarah Lambert</a:t>
            </a:r>
          </a:p>
        </p:txBody>
      </p:sp>
      <p:pic>
        <p:nvPicPr>
          <p:cNvPr id="24" name="Picture 23">
            <a:extLst>
              <a:ext uri="{FF2B5EF4-FFF2-40B4-BE49-F238E27FC236}">
                <a16:creationId xmlns:a16="http://schemas.microsoft.com/office/drawing/2014/main" id="{549A5D2E-1B72-444F-993F-31B0494619D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31486" y="6175121"/>
            <a:ext cx="4998213" cy="610200"/>
          </a:xfrm>
          <a:prstGeom prst="rect">
            <a:avLst/>
          </a:prstGeom>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77581" y="3065843"/>
            <a:ext cx="883141" cy="2207419"/>
          </a:xfrm>
          <a:prstGeom prst="rect">
            <a:avLst/>
          </a:prstGeom>
        </p:spPr>
      </p:pic>
      <p:sp>
        <p:nvSpPr>
          <p:cNvPr id="29" name="TextBox 28"/>
          <p:cNvSpPr txBox="1"/>
          <p:nvPr/>
        </p:nvSpPr>
        <p:spPr>
          <a:xfrm>
            <a:off x="4630832" y="5273260"/>
            <a:ext cx="1312667" cy="196208"/>
          </a:xfrm>
          <a:prstGeom prst="rect">
            <a:avLst/>
          </a:prstGeom>
          <a:noFill/>
        </p:spPr>
        <p:txBody>
          <a:bodyPr wrap="square" rtlCol="0">
            <a:spAutoFit/>
          </a:bodyPr>
          <a:lstStyle/>
          <a:p>
            <a:r>
              <a:rPr lang="en-GB" sz="675" dirty="0"/>
              <a:t>Photo: Sarah Lambert</a:t>
            </a:r>
          </a:p>
        </p:txBody>
      </p:sp>
      <p:pic>
        <p:nvPicPr>
          <p:cNvPr id="16" name="Audio 15">
            <a:hlinkClick r:id="" action="ppaction://media"/>
            <a:extLst>
              <a:ext uri="{FF2B5EF4-FFF2-40B4-BE49-F238E27FC236}">
                <a16:creationId xmlns:a16="http://schemas.microsoft.com/office/drawing/2014/main" id="{A8040F25-7AA1-4354-8A96-AA2210BB256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18500" y="6032500"/>
            <a:ext cx="609600" cy="609600"/>
          </a:xfrm>
          <a:prstGeom prst="rect">
            <a:avLst/>
          </a:prstGeom>
        </p:spPr>
      </p:pic>
      <p:pic>
        <p:nvPicPr>
          <p:cNvPr id="25" name="Picture 16" descr="heading">
            <a:extLst>
              <a:ext uri="{FF2B5EF4-FFF2-40B4-BE49-F238E27FC236}">
                <a16:creationId xmlns:a16="http://schemas.microsoft.com/office/drawing/2014/main" id="{B92997A3-04C9-4139-9574-ACC4E73A2AD0}"/>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56255" y="216802"/>
            <a:ext cx="2781993" cy="4562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pic>
    </p:spTree>
    <p:extLst>
      <p:ext uri="{BB962C8B-B14F-4D97-AF65-F5344CB8AC3E}">
        <p14:creationId xmlns:p14="http://schemas.microsoft.com/office/powerpoint/2010/main" val="2266140739"/>
      </p:ext>
    </p:extLst>
  </p:cSld>
  <p:clrMapOvr>
    <a:masterClrMapping/>
  </p:clrMapOvr>
  <mc:AlternateContent xmlns:mc="http://schemas.openxmlformats.org/markup-compatibility/2006" xmlns:p14="http://schemas.microsoft.com/office/powerpoint/2010/main">
    <mc:Choice Requires="p14">
      <p:transition spd="slow" p14:dur="2000" advTm="40526"/>
    </mc:Choice>
    <mc:Fallback xmlns="">
      <p:transition spd="slow" advTm="405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48F47BA-E263-4E5C-8252-24317F486C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985" y="1327926"/>
            <a:ext cx="4407959" cy="5303325"/>
          </a:xfrm>
          <a:prstGeom prst="rect">
            <a:avLst/>
          </a:prstGeom>
        </p:spPr>
      </p:pic>
      <p:sp>
        <p:nvSpPr>
          <p:cNvPr id="3" name="TextBox 2">
            <a:extLst>
              <a:ext uri="{FF2B5EF4-FFF2-40B4-BE49-F238E27FC236}">
                <a16:creationId xmlns:a16="http://schemas.microsoft.com/office/drawing/2014/main" id="{F5267F31-1A82-4012-BD7E-20863694D291}"/>
              </a:ext>
            </a:extLst>
          </p:cNvPr>
          <p:cNvSpPr txBox="1"/>
          <p:nvPr/>
        </p:nvSpPr>
        <p:spPr>
          <a:xfrm>
            <a:off x="5836807" y="585179"/>
            <a:ext cx="2889504" cy="1938992"/>
          </a:xfrm>
          <a:prstGeom prst="rect">
            <a:avLst/>
          </a:prstGeom>
          <a:noFill/>
        </p:spPr>
        <p:txBody>
          <a:bodyPr wrap="square" rtlCol="0">
            <a:spAutoFit/>
          </a:bodyPr>
          <a:lstStyle/>
          <a:p>
            <a:r>
              <a:rPr lang="en-US" sz="2400" dirty="0"/>
              <a:t>Question 2. </a:t>
            </a:r>
          </a:p>
          <a:p>
            <a:r>
              <a:rPr lang="en-US" sz="2400" dirty="0"/>
              <a:t>What are the different parts of a tree called? Name as many as you can.</a:t>
            </a:r>
          </a:p>
        </p:txBody>
      </p:sp>
      <p:cxnSp>
        <p:nvCxnSpPr>
          <p:cNvPr id="7" name="Straight Connector 6">
            <a:extLst>
              <a:ext uri="{FF2B5EF4-FFF2-40B4-BE49-F238E27FC236}">
                <a16:creationId xmlns:a16="http://schemas.microsoft.com/office/drawing/2014/main" id="{30BFD592-9292-4AD2-819D-F2896DC8A42F}"/>
              </a:ext>
            </a:extLst>
          </p:cNvPr>
          <p:cNvCxnSpPr/>
          <p:nvPr/>
        </p:nvCxnSpPr>
        <p:spPr>
          <a:xfrm flipV="1">
            <a:off x="3301097" y="1554675"/>
            <a:ext cx="1033159" cy="32898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6EAD0A1-522F-4826-B960-06852CD8B5BA}"/>
              </a:ext>
            </a:extLst>
          </p:cNvPr>
          <p:cNvCxnSpPr/>
          <p:nvPr/>
        </p:nvCxnSpPr>
        <p:spPr>
          <a:xfrm>
            <a:off x="2834752" y="2401617"/>
            <a:ext cx="1965847"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1EFFDD7-BC3F-4C84-9175-A757BF2E2B9E}"/>
              </a:ext>
            </a:extLst>
          </p:cNvPr>
          <p:cNvCxnSpPr/>
          <p:nvPr/>
        </p:nvCxnSpPr>
        <p:spPr>
          <a:xfrm>
            <a:off x="1096939" y="1554675"/>
            <a:ext cx="0" cy="261498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3E97BAB-AAF0-45EB-8490-55D60ABAC0D5}"/>
              </a:ext>
            </a:extLst>
          </p:cNvPr>
          <p:cNvCxnSpPr/>
          <p:nvPr/>
        </p:nvCxnSpPr>
        <p:spPr>
          <a:xfrm>
            <a:off x="1096939" y="4169664"/>
            <a:ext cx="69517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F7C83B5-0AF3-46A9-B929-0262B45BC228}"/>
              </a:ext>
            </a:extLst>
          </p:cNvPr>
          <p:cNvCxnSpPr/>
          <p:nvPr/>
        </p:nvCxnSpPr>
        <p:spPr>
          <a:xfrm>
            <a:off x="1096939" y="1554675"/>
            <a:ext cx="69517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490F233-A3D8-4A4D-B9D7-3B6835DAEFC7}"/>
              </a:ext>
            </a:extLst>
          </p:cNvPr>
          <p:cNvCxnSpPr/>
          <p:nvPr/>
        </p:nvCxnSpPr>
        <p:spPr>
          <a:xfrm flipH="1">
            <a:off x="896112" y="2862169"/>
            <a:ext cx="200827"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526ACFA-4191-41FC-AE15-42667BE20D7E}"/>
              </a:ext>
            </a:extLst>
          </p:cNvPr>
          <p:cNvCxnSpPr/>
          <p:nvPr/>
        </p:nvCxnSpPr>
        <p:spPr>
          <a:xfrm>
            <a:off x="3160547" y="4173074"/>
            <a:ext cx="2157984"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74F0FB4-282B-46CA-B535-D3737526F380}"/>
              </a:ext>
            </a:extLst>
          </p:cNvPr>
          <p:cNvCxnSpPr/>
          <p:nvPr/>
        </p:nvCxnSpPr>
        <p:spPr>
          <a:xfrm>
            <a:off x="3447401" y="3429000"/>
            <a:ext cx="1965847"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D920350-6FE0-40A3-9030-74FEF3FC8864}"/>
              </a:ext>
            </a:extLst>
          </p:cNvPr>
          <p:cNvCxnSpPr/>
          <p:nvPr/>
        </p:nvCxnSpPr>
        <p:spPr>
          <a:xfrm>
            <a:off x="3160547" y="5546534"/>
            <a:ext cx="1847088"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30CCA060-7FE7-4318-8D71-AA5AC160BD76}"/>
              </a:ext>
            </a:extLst>
          </p:cNvPr>
          <p:cNvSpPr/>
          <p:nvPr/>
        </p:nvSpPr>
        <p:spPr>
          <a:xfrm>
            <a:off x="1507821" y="4459993"/>
            <a:ext cx="914400"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21">
            <a:extLst>
              <a:ext uri="{FF2B5EF4-FFF2-40B4-BE49-F238E27FC236}">
                <a16:creationId xmlns:a16="http://schemas.microsoft.com/office/drawing/2014/main" id="{4750AEEB-98C9-41A4-B073-C0BDDE50A25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31486" y="6175121"/>
            <a:ext cx="4998213" cy="610200"/>
          </a:xfrm>
          <a:prstGeom prst="rect">
            <a:avLst/>
          </a:prstGeom>
        </p:spPr>
      </p:pic>
      <p:pic>
        <p:nvPicPr>
          <p:cNvPr id="6" name="Audio 5">
            <a:hlinkClick r:id="" action="ppaction://media"/>
            <a:extLst>
              <a:ext uri="{FF2B5EF4-FFF2-40B4-BE49-F238E27FC236}">
                <a16:creationId xmlns:a16="http://schemas.microsoft.com/office/drawing/2014/main" id="{BAE69603-8870-4DA5-BB34-00DAF8C68A2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
        <p:nvSpPr>
          <p:cNvPr id="20" name="TextBox 19">
            <a:extLst>
              <a:ext uri="{FF2B5EF4-FFF2-40B4-BE49-F238E27FC236}">
                <a16:creationId xmlns:a16="http://schemas.microsoft.com/office/drawing/2014/main" id="{801310AC-4014-4D2F-AF2C-C082F3AD7E79}"/>
              </a:ext>
            </a:extLst>
          </p:cNvPr>
          <p:cNvSpPr txBox="1"/>
          <p:nvPr/>
        </p:nvSpPr>
        <p:spPr>
          <a:xfrm>
            <a:off x="713242" y="6235829"/>
            <a:ext cx="3632200" cy="196977"/>
          </a:xfrm>
          <a:prstGeom prst="rect">
            <a:avLst/>
          </a:prstGeom>
          <a:noFill/>
        </p:spPr>
        <p:txBody>
          <a:bodyPr wrap="square" rtlCol="0">
            <a:spAutoFit/>
          </a:bodyPr>
          <a:lstStyle/>
          <a:p>
            <a:r>
              <a:rPr lang="en-US" sz="680" dirty="0"/>
              <a:t>Picture: Free for reuse from </a:t>
            </a:r>
            <a:r>
              <a:rPr lang="en-US" sz="680" dirty="0" err="1"/>
              <a:t>Pixabay</a:t>
            </a:r>
            <a:endParaRPr lang="en-GB" sz="680" dirty="0"/>
          </a:p>
        </p:txBody>
      </p:sp>
      <p:pic>
        <p:nvPicPr>
          <p:cNvPr id="25" name="Picture 16" descr="heading">
            <a:extLst>
              <a:ext uri="{FF2B5EF4-FFF2-40B4-BE49-F238E27FC236}">
                <a16:creationId xmlns:a16="http://schemas.microsoft.com/office/drawing/2014/main" id="{8B8DC812-B3E4-41DF-B044-8DB6024AFD9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6255" y="216802"/>
            <a:ext cx="2781993" cy="4562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pic>
    </p:spTree>
    <p:extLst>
      <p:ext uri="{BB962C8B-B14F-4D97-AF65-F5344CB8AC3E}">
        <p14:creationId xmlns:p14="http://schemas.microsoft.com/office/powerpoint/2010/main" val="920445869"/>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A866CAD-5859-47FE-84D0-8E5B48AC1D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2511" y="702322"/>
            <a:ext cx="4567958" cy="5495824"/>
          </a:xfrm>
          <a:prstGeom prst="rect">
            <a:avLst/>
          </a:prstGeom>
        </p:spPr>
      </p:pic>
      <p:cxnSp>
        <p:nvCxnSpPr>
          <p:cNvPr id="7" name="Straight Connector 6">
            <a:extLst>
              <a:ext uri="{FF2B5EF4-FFF2-40B4-BE49-F238E27FC236}">
                <a16:creationId xmlns:a16="http://schemas.microsoft.com/office/drawing/2014/main" id="{30BFD592-9292-4AD2-819D-F2896DC8A42F}"/>
              </a:ext>
            </a:extLst>
          </p:cNvPr>
          <p:cNvCxnSpPr/>
          <p:nvPr/>
        </p:nvCxnSpPr>
        <p:spPr>
          <a:xfrm flipV="1">
            <a:off x="5413248" y="1164243"/>
            <a:ext cx="1033159" cy="32898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31" name="Picture 16" descr="heading">
            <a:extLst>
              <a:ext uri="{FF2B5EF4-FFF2-40B4-BE49-F238E27FC236}">
                <a16:creationId xmlns:a16="http://schemas.microsoft.com/office/drawing/2014/main" id="{FA45AD8A-8779-4F87-9A78-88CD3EBD749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6255" y="216802"/>
            <a:ext cx="2781993" cy="4562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pic>
      <p:cxnSp>
        <p:nvCxnSpPr>
          <p:cNvPr id="9" name="Straight Connector 8">
            <a:extLst>
              <a:ext uri="{FF2B5EF4-FFF2-40B4-BE49-F238E27FC236}">
                <a16:creationId xmlns:a16="http://schemas.microsoft.com/office/drawing/2014/main" id="{16EAD0A1-522F-4826-B960-06852CD8B5BA}"/>
              </a:ext>
            </a:extLst>
          </p:cNvPr>
          <p:cNvCxnSpPr/>
          <p:nvPr/>
        </p:nvCxnSpPr>
        <p:spPr>
          <a:xfrm>
            <a:off x="4379863" y="1819191"/>
            <a:ext cx="1965847"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1EFFDD7-BC3F-4C84-9175-A757BF2E2B9E}"/>
              </a:ext>
            </a:extLst>
          </p:cNvPr>
          <p:cNvCxnSpPr/>
          <p:nvPr/>
        </p:nvCxnSpPr>
        <p:spPr>
          <a:xfrm>
            <a:off x="2422221" y="1009272"/>
            <a:ext cx="0" cy="261498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3E97BAB-AAF0-45EB-8490-55D60ABAC0D5}"/>
              </a:ext>
            </a:extLst>
          </p:cNvPr>
          <p:cNvCxnSpPr/>
          <p:nvPr/>
        </p:nvCxnSpPr>
        <p:spPr>
          <a:xfrm>
            <a:off x="2438126" y="3624261"/>
            <a:ext cx="69517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F7C83B5-0AF3-46A9-B929-0262B45BC228}"/>
              </a:ext>
            </a:extLst>
          </p:cNvPr>
          <p:cNvCxnSpPr/>
          <p:nvPr/>
        </p:nvCxnSpPr>
        <p:spPr>
          <a:xfrm>
            <a:off x="2401323" y="1027755"/>
            <a:ext cx="69517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490F233-A3D8-4A4D-B9D7-3B6835DAEFC7}"/>
              </a:ext>
            </a:extLst>
          </p:cNvPr>
          <p:cNvCxnSpPr>
            <a:cxnSpLocks/>
          </p:cNvCxnSpPr>
          <p:nvPr/>
        </p:nvCxnSpPr>
        <p:spPr>
          <a:xfrm flipH="1">
            <a:off x="2130665" y="2293954"/>
            <a:ext cx="26975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526ACFA-4191-41FC-AE15-42667BE20D7E}"/>
              </a:ext>
            </a:extLst>
          </p:cNvPr>
          <p:cNvCxnSpPr/>
          <p:nvPr/>
        </p:nvCxnSpPr>
        <p:spPr>
          <a:xfrm>
            <a:off x="4566490" y="3747071"/>
            <a:ext cx="2157984"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74F0FB4-282B-46CA-B535-D3737526F380}"/>
              </a:ext>
            </a:extLst>
          </p:cNvPr>
          <p:cNvCxnSpPr/>
          <p:nvPr/>
        </p:nvCxnSpPr>
        <p:spPr>
          <a:xfrm>
            <a:off x="5007621" y="2830301"/>
            <a:ext cx="1965847"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D920350-6FE0-40A3-9030-74FEF3FC8864}"/>
              </a:ext>
            </a:extLst>
          </p:cNvPr>
          <p:cNvCxnSpPr/>
          <p:nvPr/>
        </p:nvCxnSpPr>
        <p:spPr>
          <a:xfrm>
            <a:off x="4599319" y="4970217"/>
            <a:ext cx="1847088"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30CCA060-7FE7-4318-8D71-AA5AC160BD76}"/>
              </a:ext>
            </a:extLst>
          </p:cNvPr>
          <p:cNvSpPr/>
          <p:nvPr/>
        </p:nvSpPr>
        <p:spPr>
          <a:xfrm>
            <a:off x="2910211" y="3900259"/>
            <a:ext cx="914400"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2E1B8ACF-BB96-4A77-89DD-F8D8BF44BFAE}"/>
              </a:ext>
            </a:extLst>
          </p:cNvPr>
          <p:cNvSpPr txBox="1"/>
          <p:nvPr/>
        </p:nvSpPr>
        <p:spPr>
          <a:xfrm>
            <a:off x="2912712" y="239831"/>
            <a:ext cx="3407984" cy="769441"/>
          </a:xfrm>
          <a:prstGeom prst="rect">
            <a:avLst/>
          </a:prstGeom>
          <a:noFill/>
        </p:spPr>
        <p:txBody>
          <a:bodyPr wrap="none" rtlCol="0">
            <a:spAutoFit/>
          </a:bodyPr>
          <a:lstStyle/>
          <a:p>
            <a:r>
              <a:rPr lang="en-US" sz="4400" dirty="0"/>
              <a:t>Parts of a tree</a:t>
            </a:r>
            <a:endParaRPr lang="en-GB" sz="4400" dirty="0"/>
          </a:p>
        </p:txBody>
      </p:sp>
      <p:sp>
        <p:nvSpPr>
          <p:cNvPr id="14" name="TextBox 13">
            <a:extLst>
              <a:ext uri="{FF2B5EF4-FFF2-40B4-BE49-F238E27FC236}">
                <a16:creationId xmlns:a16="http://schemas.microsoft.com/office/drawing/2014/main" id="{FD9240F2-A40C-4B08-BC08-FE5BD40A1B4F}"/>
              </a:ext>
            </a:extLst>
          </p:cNvPr>
          <p:cNvSpPr txBox="1"/>
          <p:nvPr/>
        </p:nvSpPr>
        <p:spPr>
          <a:xfrm>
            <a:off x="1031563" y="2032344"/>
            <a:ext cx="1128066" cy="523220"/>
          </a:xfrm>
          <a:prstGeom prst="rect">
            <a:avLst/>
          </a:prstGeom>
          <a:noFill/>
        </p:spPr>
        <p:txBody>
          <a:bodyPr wrap="none" rtlCol="0">
            <a:spAutoFit/>
          </a:bodyPr>
          <a:lstStyle/>
          <a:p>
            <a:r>
              <a:rPr lang="en-US" sz="2800" dirty="0"/>
              <a:t>Crown</a:t>
            </a:r>
            <a:endParaRPr lang="en-GB" sz="2800" dirty="0"/>
          </a:p>
        </p:txBody>
      </p:sp>
      <p:sp>
        <p:nvSpPr>
          <p:cNvPr id="16" name="TextBox 15">
            <a:extLst>
              <a:ext uri="{FF2B5EF4-FFF2-40B4-BE49-F238E27FC236}">
                <a16:creationId xmlns:a16="http://schemas.microsoft.com/office/drawing/2014/main" id="{8856F74F-F531-4AF0-AFA8-C9CD37FB51D0}"/>
              </a:ext>
            </a:extLst>
          </p:cNvPr>
          <p:cNvSpPr txBox="1"/>
          <p:nvPr/>
        </p:nvSpPr>
        <p:spPr>
          <a:xfrm>
            <a:off x="6395361" y="931387"/>
            <a:ext cx="1156214" cy="523220"/>
          </a:xfrm>
          <a:prstGeom prst="rect">
            <a:avLst/>
          </a:prstGeom>
          <a:noFill/>
        </p:spPr>
        <p:txBody>
          <a:bodyPr wrap="none" rtlCol="0">
            <a:spAutoFit/>
          </a:bodyPr>
          <a:lstStyle/>
          <a:p>
            <a:r>
              <a:rPr lang="en-US" sz="2800" dirty="0"/>
              <a:t>Leaves</a:t>
            </a:r>
            <a:endParaRPr lang="en-GB" sz="2800" dirty="0"/>
          </a:p>
        </p:txBody>
      </p:sp>
      <p:sp>
        <p:nvSpPr>
          <p:cNvPr id="18" name="TextBox 17">
            <a:extLst>
              <a:ext uri="{FF2B5EF4-FFF2-40B4-BE49-F238E27FC236}">
                <a16:creationId xmlns:a16="http://schemas.microsoft.com/office/drawing/2014/main" id="{56CB884D-902F-40D4-9EDA-1E89459B763D}"/>
              </a:ext>
            </a:extLst>
          </p:cNvPr>
          <p:cNvSpPr txBox="1"/>
          <p:nvPr/>
        </p:nvSpPr>
        <p:spPr>
          <a:xfrm>
            <a:off x="6385641" y="1546372"/>
            <a:ext cx="991938" cy="523220"/>
          </a:xfrm>
          <a:prstGeom prst="rect">
            <a:avLst/>
          </a:prstGeom>
          <a:noFill/>
        </p:spPr>
        <p:txBody>
          <a:bodyPr wrap="none" rtlCol="0">
            <a:spAutoFit/>
          </a:bodyPr>
          <a:lstStyle/>
          <a:p>
            <a:r>
              <a:rPr lang="en-US" sz="2800" dirty="0"/>
              <a:t>Twigs</a:t>
            </a:r>
            <a:endParaRPr lang="en-GB" sz="2800" dirty="0"/>
          </a:p>
        </p:txBody>
      </p:sp>
      <p:sp>
        <p:nvSpPr>
          <p:cNvPr id="25" name="TextBox 24">
            <a:extLst>
              <a:ext uri="{FF2B5EF4-FFF2-40B4-BE49-F238E27FC236}">
                <a16:creationId xmlns:a16="http://schemas.microsoft.com/office/drawing/2014/main" id="{F43CD784-AA6F-4B26-9B01-12554CD7FCCD}"/>
              </a:ext>
            </a:extLst>
          </p:cNvPr>
          <p:cNvSpPr txBox="1"/>
          <p:nvPr/>
        </p:nvSpPr>
        <p:spPr>
          <a:xfrm>
            <a:off x="6907285" y="2610767"/>
            <a:ext cx="1519006" cy="523220"/>
          </a:xfrm>
          <a:prstGeom prst="rect">
            <a:avLst/>
          </a:prstGeom>
          <a:noFill/>
        </p:spPr>
        <p:txBody>
          <a:bodyPr wrap="none" rtlCol="0">
            <a:spAutoFit/>
          </a:bodyPr>
          <a:lstStyle/>
          <a:p>
            <a:r>
              <a:rPr lang="en-US" sz="2800" dirty="0"/>
              <a:t>Branches</a:t>
            </a:r>
            <a:endParaRPr lang="en-GB" sz="2800" dirty="0"/>
          </a:p>
        </p:txBody>
      </p:sp>
      <p:sp>
        <p:nvSpPr>
          <p:cNvPr id="26" name="TextBox 25">
            <a:extLst>
              <a:ext uri="{FF2B5EF4-FFF2-40B4-BE49-F238E27FC236}">
                <a16:creationId xmlns:a16="http://schemas.microsoft.com/office/drawing/2014/main" id="{A3A8CCAF-EC8D-4C6D-B2F0-71B03EDEE095}"/>
              </a:ext>
            </a:extLst>
          </p:cNvPr>
          <p:cNvSpPr txBox="1"/>
          <p:nvPr/>
        </p:nvSpPr>
        <p:spPr>
          <a:xfrm>
            <a:off x="6673495" y="3497442"/>
            <a:ext cx="1003993" cy="523220"/>
          </a:xfrm>
          <a:prstGeom prst="rect">
            <a:avLst/>
          </a:prstGeom>
          <a:noFill/>
        </p:spPr>
        <p:txBody>
          <a:bodyPr wrap="none" rtlCol="0">
            <a:spAutoFit/>
          </a:bodyPr>
          <a:lstStyle/>
          <a:p>
            <a:r>
              <a:rPr lang="en-US" sz="2800" dirty="0"/>
              <a:t>Trunk</a:t>
            </a:r>
            <a:endParaRPr lang="en-GB" sz="2800" dirty="0"/>
          </a:p>
        </p:txBody>
      </p:sp>
      <p:sp>
        <p:nvSpPr>
          <p:cNvPr id="27" name="TextBox 26">
            <a:extLst>
              <a:ext uri="{FF2B5EF4-FFF2-40B4-BE49-F238E27FC236}">
                <a16:creationId xmlns:a16="http://schemas.microsoft.com/office/drawing/2014/main" id="{D0007B1E-1F28-4A4A-BE71-8DD82803F46A}"/>
              </a:ext>
            </a:extLst>
          </p:cNvPr>
          <p:cNvSpPr txBox="1"/>
          <p:nvPr/>
        </p:nvSpPr>
        <p:spPr>
          <a:xfrm>
            <a:off x="6465712" y="4710999"/>
            <a:ext cx="1012457" cy="523220"/>
          </a:xfrm>
          <a:prstGeom prst="rect">
            <a:avLst/>
          </a:prstGeom>
          <a:noFill/>
        </p:spPr>
        <p:txBody>
          <a:bodyPr wrap="none" rtlCol="0">
            <a:spAutoFit/>
          </a:bodyPr>
          <a:lstStyle/>
          <a:p>
            <a:r>
              <a:rPr lang="en-US" sz="2800" dirty="0"/>
              <a:t>Roots</a:t>
            </a:r>
            <a:endParaRPr lang="en-GB" sz="2800" dirty="0"/>
          </a:p>
        </p:txBody>
      </p:sp>
      <p:pic>
        <p:nvPicPr>
          <p:cNvPr id="30" name="Picture 29">
            <a:extLst>
              <a:ext uri="{FF2B5EF4-FFF2-40B4-BE49-F238E27FC236}">
                <a16:creationId xmlns:a16="http://schemas.microsoft.com/office/drawing/2014/main" id="{895360A5-FD8D-4D1E-A9BE-C5DB92B4729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31486" y="6175121"/>
            <a:ext cx="4998213" cy="610200"/>
          </a:xfrm>
          <a:prstGeom prst="rect">
            <a:avLst/>
          </a:prstGeom>
        </p:spPr>
      </p:pic>
      <p:pic>
        <p:nvPicPr>
          <p:cNvPr id="12" name="Audio 11">
            <a:hlinkClick r:id="" action="ppaction://media"/>
            <a:extLst>
              <a:ext uri="{FF2B5EF4-FFF2-40B4-BE49-F238E27FC236}">
                <a16:creationId xmlns:a16="http://schemas.microsoft.com/office/drawing/2014/main" id="{B75489A0-D6E7-4495-A140-CCFC20ABCFE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
        <p:nvSpPr>
          <p:cNvPr id="28" name="TextBox 27">
            <a:extLst>
              <a:ext uri="{FF2B5EF4-FFF2-40B4-BE49-F238E27FC236}">
                <a16:creationId xmlns:a16="http://schemas.microsoft.com/office/drawing/2014/main" id="{A75D0EE0-2087-4D6A-A787-B470EB8ACEB2}"/>
              </a:ext>
            </a:extLst>
          </p:cNvPr>
          <p:cNvSpPr txBox="1"/>
          <p:nvPr/>
        </p:nvSpPr>
        <p:spPr>
          <a:xfrm>
            <a:off x="606121" y="5835523"/>
            <a:ext cx="3632200" cy="196977"/>
          </a:xfrm>
          <a:prstGeom prst="rect">
            <a:avLst/>
          </a:prstGeom>
          <a:noFill/>
        </p:spPr>
        <p:txBody>
          <a:bodyPr wrap="square" rtlCol="0">
            <a:spAutoFit/>
          </a:bodyPr>
          <a:lstStyle/>
          <a:p>
            <a:r>
              <a:rPr lang="en-US" sz="680" dirty="0"/>
              <a:t>Picture: Free for reuse from </a:t>
            </a:r>
            <a:r>
              <a:rPr lang="en-US" sz="680" dirty="0" err="1"/>
              <a:t>Pixabay</a:t>
            </a:r>
            <a:endParaRPr lang="en-GB" sz="680" dirty="0"/>
          </a:p>
        </p:txBody>
      </p:sp>
    </p:spTree>
    <p:extLst>
      <p:ext uri="{BB962C8B-B14F-4D97-AF65-F5344CB8AC3E}">
        <p14:creationId xmlns:p14="http://schemas.microsoft.com/office/powerpoint/2010/main" val="2416874405"/>
      </p:ext>
    </p:extLst>
  </p:cSld>
  <p:clrMapOvr>
    <a:masterClrMapping/>
  </p:clrMapOvr>
  <mc:AlternateContent xmlns:mc="http://schemas.openxmlformats.org/markup-compatibility/2006" xmlns:p14="http://schemas.microsoft.com/office/powerpoint/2010/main">
    <mc:Choice Requires="p14">
      <p:transition spd="slow" p14:dur="2000" advTm="43637"/>
    </mc:Choice>
    <mc:Fallback xmlns="">
      <p:transition spd="slow" advTm="436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5267F31-1A82-4012-BD7E-20863694D291}"/>
              </a:ext>
            </a:extLst>
          </p:cNvPr>
          <p:cNvSpPr txBox="1"/>
          <p:nvPr/>
        </p:nvSpPr>
        <p:spPr>
          <a:xfrm>
            <a:off x="932688" y="1585276"/>
            <a:ext cx="7626096" cy="830997"/>
          </a:xfrm>
          <a:prstGeom prst="rect">
            <a:avLst/>
          </a:prstGeom>
          <a:noFill/>
        </p:spPr>
        <p:txBody>
          <a:bodyPr wrap="square" rtlCol="0">
            <a:spAutoFit/>
          </a:bodyPr>
          <a:lstStyle/>
          <a:p>
            <a:r>
              <a:rPr lang="en-US" sz="2400" dirty="0"/>
              <a:t>Question 3. Why do you think plants are important for animals, birds and insects?</a:t>
            </a:r>
          </a:p>
        </p:txBody>
      </p:sp>
      <p:pic>
        <p:nvPicPr>
          <p:cNvPr id="15" name="Picture 14">
            <a:extLst>
              <a:ext uri="{FF2B5EF4-FFF2-40B4-BE49-F238E27FC236}">
                <a16:creationId xmlns:a16="http://schemas.microsoft.com/office/drawing/2014/main" id="{2423AB11-074C-447A-96C0-309C7777BC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31486" y="6175121"/>
            <a:ext cx="4998213" cy="610200"/>
          </a:xfrm>
          <a:prstGeom prst="rect">
            <a:avLst/>
          </a:prstGeom>
        </p:spPr>
      </p:pic>
      <p:pic>
        <p:nvPicPr>
          <p:cNvPr id="6" name="Audio 5">
            <a:hlinkClick r:id="" action="ppaction://media"/>
            <a:extLst>
              <a:ext uri="{FF2B5EF4-FFF2-40B4-BE49-F238E27FC236}">
                <a16:creationId xmlns:a16="http://schemas.microsoft.com/office/drawing/2014/main" id="{12CF74F5-B3BD-415B-9048-CC6B11669DF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pic>
        <p:nvPicPr>
          <p:cNvPr id="7" name="Picture 6">
            <a:extLst>
              <a:ext uri="{FF2B5EF4-FFF2-40B4-BE49-F238E27FC236}">
                <a16:creationId xmlns:a16="http://schemas.microsoft.com/office/drawing/2014/main" id="{E2E37A7B-215E-4BD5-A08C-CC84E5FE839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5686" y="4293679"/>
            <a:ext cx="3026778" cy="1738821"/>
          </a:xfrm>
          <a:prstGeom prst="rect">
            <a:avLst/>
          </a:prstGeom>
        </p:spPr>
      </p:pic>
      <p:pic>
        <p:nvPicPr>
          <p:cNvPr id="10" name="Picture 9">
            <a:extLst>
              <a:ext uri="{FF2B5EF4-FFF2-40B4-BE49-F238E27FC236}">
                <a16:creationId xmlns:a16="http://schemas.microsoft.com/office/drawing/2014/main" id="{469294E4-FFB1-48AD-9EAB-E3A8D939C4C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54479" y="2564321"/>
            <a:ext cx="2377441" cy="1584961"/>
          </a:xfrm>
          <a:prstGeom prst="rect">
            <a:avLst/>
          </a:prstGeom>
        </p:spPr>
      </p:pic>
      <p:pic>
        <p:nvPicPr>
          <p:cNvPr id="12" name="Picture 11">
            <a:extLst>
              <a:ext uri="{FF2B5EF4-FFF2-40B4-BE49-F238E27FC236}">
                <a16:creationId xmlns:a16="http://schemas.microsoft.com/office/drawing/2014/main" id="{0BF6D72D-6555-4874-A42A-AE8FCC0C3C7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02837" y="2039361"/>
            <a:ext cx="2599514" cy="1733009"/>
          </a:xfrm>
          <a:prstGeom prst="rect">
            <a:avLst/>
          </a:prstGeom>
        </p:spPr>
      </p:pic>
      <p:pic>
        <p:nvPicPr>
          <p:cNvPr id="14" name="Picture 13">
            <a:extLst>
              <a:ext uri="{FF2B5EF4-FFF2-40B4-BE49-F238E27FC236}">
                <a16:creationId xmlns:a16="http://schemas.microsoft.com/office/drawing/2014/main" id="{DDD96512-AF2E-44F1-8F4B-D0A9EEF2482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21250" y="4014647"/>
            <a:ext cx="3026780" cy="2017853"/>
          </a:xfrm>
          <a:prstGeom prst="rect">
            <a:avLst/>
          </a:prstGeom>
        </p:spPr>
      </p:pic>
      <p:sp>
        <p:nvSpPr>
          <p:cNvPr id="11" name="TextBox 10">
            <a:extLst>
              <a:ext uri="{FF2B5EF4-FFF2-40B4-BE49-F238E27FC236}">
                <a16:creationId xmlns:a16="http://schemas.microsoft.com/office/drawing/2014/main" id="{C24C8840-1995-408E-84A4-9FE69DB462FF}"/>
              </a:ext>
            </a:extLst>
          </p:cNvPr>
          <p:cNvSpPr txBox="1"/>
          <p:nvPr/>
        </p:nvSpPr>
        <p:spPr>
          <a:xfrm>
            <a:off x="589050" y="6004289"/>
            <a:ext cx="3632200" cy="196977"/>
          </a:xfrm>
          <a:prstGeom prst="rect">
            <a:avLst/>
          </a:prstGeom>
          <a:noFill/>
        </p:spPr>
        <p:txBody>
          <a:bodyPr wrap="square" rtlCol="0">
            <a:spAutoFit/>
          </a:bodyPr>
          <a:lstStyle/>
          <a:p>
            <a:r>
              <a:rPr lang="en-US" sz="680" dirty="0"/>
              <a:t>Photos: Free for reuse from </a:t>
            </a:r>
            <a:r>
              <a:rPr lang="en-US" sz="680" dirty="0" err="1"/>
              <a:t>Pixabay</a:t>
            </a:r>
            <a:endParaRPr lang="en-GB" sz="680" dirty="0"/>
          </a:p>
        </p:txBody>
      </p:sp>
      <p:pic>
        <p:nvPicPr>
          <p:cNvPr id="16" name="Picture 16" descr="heading">
            <a:extLst>
              <a:ext uri="{FF2B5EF4-FFF2-40B4-BE49-F238E27FC236}">
                <a16:creationId xmlns:a16="http://schemas.microsoft.com/office/drawing/2014/main" id="{C1E92C56-4CB9-4CA7-8130-4A3F55B14CD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56255" y="216802"/>
            <a:ext cx="2781993" cy="4562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pic>
    </p:spTree>
    <p:extLst>
      <p:ext uri="{BB962C8B-B14F-4D97-AF65-F5344CB8AC3E}">
        <p14:creationId xmlns:p14="http://schemas.microsoft.com/office/powerpoint/2010/main" val="1951833137"/>
      </p:ext>
    </p:extLst>
  </p:cSld>
  <p:clrMapOvr>
    <a:masterClrMapping/>
  </p:clrMapOvr>
  <mc:AlternateContent xmlns:mc="http://schemas.openxmlformats.org/markup-compatibility/2006" xmlns:p14="http://schemas.microsoft.com/office/powerpoint/2010/main">
    <mc:Choice Requires="p14">
      <p:transition spd="slow" p14:dur="2000" advTm="13000"/>
    </mc:Choice>
    <mc:Fallback xmlns="">
      <p:transition spd="slow" advTm="1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691643" y="1567723"/>
            <a:ext cx="5060585" cy="553998"/>
          </a:xfrm>
          <a:prstGeom prst="rect">
            <a:avLst/>
          </a:prstGeom>
          <a:noFill/>
        </p:spPr>
        <p:txBody>
          <a:bodyPr wrap="square" rtlCol="0">
            <a:spAutoFit/>
          </a:bodyPr>
          <a:lstStyle/>
          <a:p>
            <a:r>
              <a:rPr lang="en-GB" sz="3000" dirty="0"/>
              <a:t>Why are Plants Important?</a:t>
            </a:r>
          </a:p>
        </p:txBody>
      </p:sp>
      <p:pic>
        <p:nvPicPr>
          <p:cNvPr id="22" name="Picture 21">
            <a:extLst>
              <a:ext uri="{FF2B5EF4-FFF2-40B4-BE49-F238E27FC236}">
                <a16:creationId xmlns:a16="http://schemas.microsoft.com/office/drawing/2014/main" id="{497FC586-3B68-4703-9F58-53650CE1EC1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31486" y="6175121"/>
            <a:ext cx="4998213" cy="610200"/>
          </a:xfrm>
          <a:prstGeom prst="rect">
            <a:avLst/>
          </a:prstGeom>
        </p:spPr>
      </p:pic>
      <p:pic>
        <p:nvPicPr>
          <p:cNvPr id="12" name="Audio 11">
            <a:hlinkClick r:id="" action="ppaction://media"/>
            <a:extLst>
              <a:ext uri="{FF2B5EF4-FFF2-40B4-BE49-F238E27FC236}">
                <a16:creationId xmlns:a16="http://schemas.microsoft.com/office/drawing/2014/main" id="{F7A20F95-F0CE-4458-8020-9532CB50FA2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pic>
        <p:nvPicPr>
          <p:cNvPr id="11" name="Picture 10">
            <a:extLst>
              <a:ext uri="{FF2B5EF4-FFF2-40B4-BE49-F238E27FC236}">
                <a16:creationId xmlns:a16="http://schemas.microsoft.com/office/drawing/2014/main" id="{57F5F30C-03E1-4168-B59B-513D8C5F0FB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3235" y="3914993"/>
            <a:ext cx="3145536" cy="1807045"/>
          </a:xfrm>
          <a:prstGeom prst="rect">
            <a:avLst/>
          </a:prstGeom>
        </p:spPr>
      </p:pic>
      <p:pic>
        <p:nvPicPr>
          <p:cNvPr id="15" name="Picture 14">
            <a:extLst>
              <a:ext uri="{FF2B5EF4-FFF2-40B4-BE49-F238E27FC236}">
                <a16:creationId xmlns:a16="http://schemas.microsoft.com/office/drawing/2014/main" id="{FB2E0803-8B7C-4102-86C2-407B69D65BE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2940" y="2087768"/>
            <a:ext cx="2338376" cy="1558917"/>
          </a:xfrm>
          <a:prstGeom prst="rect">
            <a:avLst/>
          </a:prstGeom>
        </p:spPr>
      </p:pic>
      <p:pic>
        <p:nvPicPr>
          <p:cNvPr id="17" name="Picture 16">
            <a:extLst>
              <a:ext uri="{FF2B5EF4-FFF2-40B4-BE49-F238E27FC236}">
                <a16:creationId xmlns:a16="http://schemas.microsoft.com/office/drawing/2014/main" id="{AC2FE80B-EF2C-48CE-ADB8-230712B4119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24528" y="2150669"/>
            <a:ext cx="2660198" cy="1773465"/>
          </a:xfrm>
          <a:prstGeom prst="rect">
            <a:avLst/>
          </a:prstGeom>
        </p:spPr>
      </p:pic>
      <p:pic>
        <p:nvPicPr>
          <p:cNvPr id="19" name="Picture 18">
            <a:extLst>
              <a:ext uri="{FF2B5EF4-FFF2-40B4-BE49-F238E27FC236}">
                <a16:creationId xmlns:a16="http://schemas.microsoft.com/office/drawing/2014/main" id="{C45A7567-BB40-488A-B668-4CC00D9A703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654644" y="4126499"/>
            <a:ext cx="2393309" cy="1595539"/>
          </a:xfrm>
          <a:prstGeom prst="rect">
            <a:avLst/>
          </a:prstGeom>
        </p:spPr>
      </p:pic>
      <p:sp>
        <p:nvSpPr>
          <p:cNvPr id="20" name="TextBox 19">
            <a:extLst>
              <a:ext uri="{FF2B5EF4-FFF2-40B4-BE49-F238E27FC236}">
                <a16:creationId xmlns:a16="http://schemas.microsoft.com/office/drawing/2014/main" id="{0B81B14A-C9E0-46B6-9C1C-76D51880E235}"/>
              </a:ext>
            </a:extLst>
          </p:cNvPr>
          <p:cNvSpPr txBox="1"/>
          <p:nvPr/>
        </p:nvSpPr>
        <p:spPr>
          <a:xfrm>
            <a:off x="512940" y="5734740"/>
            <a:ext cx="3632200" cy="196977"/>
          </a:xfrm>
          <a:prstGeom prst="rect">
            <a:avLst/>
          </a:prstGeom>
          <a:noFill/>
        </p:spPr>
        <p:txBody>
          <a:bodyPr wrap="square" rtlCol="0">
            <a:spAutoFit/>
          </a:bodyPr>
          <a:lstStyle/>
          <a:p>
            <a:r>
              <a:rPr lang="en-US" sz="680" dirty="0"/>
              <a:t>Photos: Free for reuse from </a:t>
            </a:r>
            <a:r>
              <a:rPr lang="en-US" sz="680" dirty="0" err="1"/>
              <a:t>Pixabay</a:t>
            </a:r>
            <a:endParaRPr lang="en-GB" sz="680" dirty="0"/>
          </a:p>
        </p:txBody>
      </p:sp>
      <p:pic>
        <p:nvPicPr>
          <p:cNvPr id="23" name="Picture 16" descr="heading">
            <a:extLst>
              <a:ext uri="{FF2B5EF4-FFF2-40B4-BE49-F238E27FC236}">
                <a16:creationId xmlns:a16="http://schemas.microsoft.com/office/drawing/2014/main" id="{FF6822A2-A066-45BD-A7D3-E24067D8746F}"/>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56255" y="216802"/>
            <a:ext cx="2781993" cy="4562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pic>
    </p:spTree>
    <p:extLst>
      <p:ext uri="{BB962C8B-B14F-4D97-AF65-F5344CB8AC3E}">
        <p14:creationId xmlns:p14="http://schemas.microsoft.com/office/powerpoint/2010/main" val="1548464011"/>
      </p:ext>
    </p:extLst>
  </p:cSld>
  <p:clrMapOvr>
    <a:masterClrMapping/>
  </p:clrMapOvr>
  <mc:AlternateContent xmlns:mc="http://schemas.openxmlformats.org/markup-compatibility/2006" xmlns:p14="http://schemas.microsoft.com/office/powerpoint/2010/main">
    <mc:Choice Requires="p14">
      <p:transition spd="slow" p14:dur="2000" advTm="40800"/>
    </mc:Choice>
    <mc:Fallback xmlns="">
      <p:transition spd="slow" advTm="408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5267F31-1A82-4012-BD7E-20863694D291}"/>
              </a:ext>
            </a:extLst>
          </p:cNvPr>
          <p:cNvSpPr txBox="1"/>
          <p:nvPr/>
        </p:nvSpPr>
        <p:spPr>
          <a:xfrm>
            <a:off x="1198159" y="1575691"/>
            <a:ext cx="7626096" cy="1860702"/>
          </a:xfrm>
          <a:prstGeom prst="rect">
            <a:avLst/>
          </a:prstGeom>
          <a:noFill/>
        </p:spPr>
        <p:txBody>
          <a:bodyPr wrap="square" rtlCol="0">
            <a:spAutoFit/>
          </a:bodyPr>
          <a:lstStyle/>
          <a:p>
            <a:pPr>
              <a:lnSpc>
                <a:spcPct val="107000"/>
              </a:lnSpc>
              <a:spcAft>
                <a:spcPts val="800"/>
              </a:spcAft>
            </a:pPr>
            <a:r>
              <a:rPr lang="en-US" sz="2400" dirty="0">
                <a:latin typeface="Calibri" panose="020F0502020204030204" pitchFamily="34" charset="0"/>
                <a:ea typeface="Calibri" panose="020F0502020204030204" pitchFamily="34" charset="0"/>
                <a:cs typeface="Times New Roman" panose="02020603050405020304" pitchFamily="18" charset="0"/>
              </a:rPr>
              <a:t>Question 4. </a:t>
            </a:r>
          </a:p>
          <a:p>
            <a:pPr>
              <a:lnSpc>
                <a:spcPct val="107000"/>
              </a:lnSpc>
              <a:spcAft>
                <a:spcPts val="800"/>
              </a:spcAft>
            </a:pPr>
            <a:r>
              <a:rPr lang="en-US" sz="2400" dirty="0">
                <a:latin typeface="Calibri" panose="020F0502020204030204" pitchFamily="34" charset="0"/>
                <a:ea typeface="Calibri" panose="020F0502020204030204" pitchFamily="34" charset="0"/>
                <a:cs typeface="Times New Roman" panose="02020603050405020304" pitchFamily="18" charset="0"/>
              </a:rPr>
              <a:t>Why are plants so important for people?</a:t>
            </a:r>
          </a:p>
          <a:p>
            <a:pPr>
              <a:lnSpc>
                <a:spcPct val="107000"/>
              </a:lnSpc>
              <a:spcAft>
                <a:spcPts val="800"/>
              </a:spcAft>
            </a:pPr>
            <a:r>
              <a:rPr lang="en-US" sz="2400" dirty="0">
                <a:latin typeface="Calibri" panose="020F0502020204030204" pitchFamily="34" charset="0"/>
                <a:ea typeface="Calibri" panose="020F0502020204030204" pitchFamily="34" charset="0"/>
                <a:cs typeface="Times New Roman" panose="02020603050405020304" pitchFamily="18" charset="0"/>
              </a:rPr>
              <a:t>Think of the ways we use plants or things we make from them.</a:t>
            </a:r>
            <a:endParaRPr lang="en-GB" dirty="0">
              <a:latin typeface="Calibri" panose="020F0502020204030204" pitchFamily="34" charset="0"/>
              <a:ea typeface="Calibri" panose="020F0502020204030204" pitchFamily="34" charset="0"/>
              <a:cs typeface="Times New Roman" panose="02020603050405020304" pitchFamily="18" charset="0"/>
            </a:endParaRPr>
          </a:p>
        </p:txBody>
      </p:sp>
      <p:pic>
        <p:nvPicPr>
          <p:cNvPr id="20" name="Picture 19">
            <a:extLst>
              <a:ext uri="{FF2B5EF4-FFF2-40B4-BE49-F238E27FC236}">
                <a16:creationId xmlns:a16="http://schemas.microsoft.com/office/drawing/2014/main" id="{4CB46EAA-87B7-4B18-AC1F-479A362C16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31486" y="6175121"/>
            <a:ext cx="4998213" cy="610200"/>
          </a:xfrm>
          <a:prstGeom prst="rect">
            <a:avLst/>
          </a:prstGeom>
        </p:spPr>
      </p:pic>
      <p:pic>
        <p:nvPicPr>
          <p:cNvPr id="2" name="Audio 1">
            <a:hlinkClick r:id="" action="ppaction://media"/>
            <a:extLst>
              <a:ext uri="{FF2B5EF4-FFF2-40B4-BE49-F238E27FC236}">
                <a16:creationId xmlns:a16="http://schemas.microsoft.com/office/drawing/2014/main" id="{296BF1F1-641E-4A01-944C-39EA483C4A9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pic>
        <p:nvPicPr>
          <p:cNvPr id="7" name="Picture 6">
            <a:extLst>
              <a:ext uri="{FF2B5EF4-FFF2-40B4-BE49-F238E27FC236}">
                <a16:creationId xmlns:a16="http://schemas.microsoft.com/office/drawing/2014/main" id="{58269DE9-294B-4ACA-A48F-C57EEC2417D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2350" y="3436393"/>
            <a:ext cx="1371615" cy="907981"/>
          </a:xfrm>
          <a:prstGeom prst="rect">
            <a:avLst/>
          </a:prstGeom>
        </p:spPr>
      </p:pic>
      <p:pic>
        <p:nvPicPr>
          <p:cNvPr id="9" name="Picture 8">
            <a:extLst>
              <a:ext uri="{FF2B5EF4-FFF2-40B4-BE49-F238E27FC236}">
                <a16:creationId xmlns:a16="http://schemas.microsoft.com/office/drawing/2014/main" id="{61B515B0-8C35-4601-A885-34D251C1EA5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2349" y="4520847"/>
            <a:ext cx="1371615" cy="926555"/>
          </a:xfrm>
          <a:prstGeom prst="rect">
            <a:avLst/>
          </a:prstGeom>
        </p:spPr>
      </p:pic>
      <p:pic>
        <p:nvPicPr>
          <p:cNvPr id="11" name="Picture 10">
            <a:extLst>
              <a:ext uri="{FF2B5EF4-FFF2-40B4-BE49-F238E27FC236}">
                <a16:creationId xmlns:a16="http://schemas.microsoft.com/office/drawing/2014/main" id="{135275CF-CEC2-43F6-B1E8-1879E5EE983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31136" y="3364349"/>
            <a:ext cx="1775097" cy="1261516"/>
          </a:xfrm>
          <a:prstGeom prst="rect">
            <a:avLst/>
          </a:prstGeom>
        </p:spPr>
      </p:pic>
      <p:pic>
        <p:nvPicPr>
          <p:cNvPr id="13" name="Picture 12">
            <a:extLst>
              <a:ext uri="{FF2B5EF4-FFF2-40B4-BE49-F238E27FC236}">
                <a16:creationId xmlns:a16="http://schemas.microsoft.com/office/drawing/2014/main" id="{C4EC53A1-DDB4-48A1-BA79-0ECB5BD28C9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31136" y="4783564"/>
            <a:ext cx="2360313" cy="1327676"/>
          </a:xfrm>
          <a:prstGeom prst="rect">
            <a:avLst/>
          </a:prstGeom>
        </p:spPr>
      </p:pic>
      <p:pic>
        <p:nvPicPr>
          <p:cNvPr id="15" name="Picture 14">
            <a:extLst>
              <a:ext uri="{FF2B5EF4-FFF2-40B4-BE49-F238E27FC236}">
                <a16:creationId xmlns:a16="http://schemas.microsoft.com/office/drawing/2014/main" id="{44ACDBE0-7B61-4CAA-96F2-A3EBFA192DA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5686" y="5616996"/>
            <a:ext cx="1042416" cy="781812"/>
          </a:xfrm>
          <a:prstGeom prst="rect">
            <a:avLst/>
          </a:prstGeom>
        </p:spPr>
      </p:pic>
      <p:pic>
        <p:nvPicPr>
          <p:cNvPr id="17" name="Picture 16">
            <a:extLst>
              <a:ext uri="{FF2B5EF4-FFF2-40B4-BE49-F238E27FC236}">
                <a16:creationId xmlns:a16="http://schemas.microsoft.com/office/drawing/2014/main" id="{28F7E0A0-3A4C-45CD-B503-5C15ED21862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273718" y="3355194"/>
            <a:ext cx="1728102" cy="1147568"/>
          </a:xfrm>
          <a:prstGeom prst="rect">
            <a:avLst/>
          </a:prstGeom>
        </p:spPr>
      </p:pic>
      <p:pic>
        <p:nvPicPr>
          <p:cNvPr id="19" name="Picture 18">
            <a:extLst>
              <a:ext uri="{FF2B5EF4-FFF2-40B4-BE49-F238E27FC236}">
                <a16:creationId xmlns:a16="http://schemas.microsoft.com/office/drawing/2014/main" id="{4C7AF93F-DDAF-4601-9211-7576B6BEAF3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776643" y="4639775"/>
            <a:ext cx="1371615" cy="1093005"/>
          </a:xfrm>
          <a:prstGeom prst="rect">
            <a:avLst/>
          </a:prstGeom>
        </p:spPr>
      </p:pic>
      <p:pic>
        <p:nvPicPr>
          <p:cNvPr id="21" name="Picture 20">
            <a:extLst>
              <a:ext uri="{FF2B5EF4-FFF2-40B4-BE49-F238E27FC236}">
                <a16:creationId xmlns:a16="http://schemas.microsoft.com/office/drawing/2014/main" id="{0A947D82-DB92-46E5-9D78-87F5DC79485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330333" y="3163085"/>
            <a:ext cx="2165408" cy="1443605"/>
          </a:xfrm>
          <a:prstGeom prst="rect">
            <a:avLst/>
          </a:prstGeom>
        </p:spPr>
      </p:pic>
      <p:pic>
        <p:nvPicPr>
          <p:cNvPr id="23" name="Picture 22">
            <a:extLst>
              <a:ext uri="{FF2B5EF4-FFF2-40B4-BE49-F238E27FC236}">
                <a16:creationId xmlns:a16="http://schemas.microsoft.com/office/drawing/2014/main" id="{8A054A25-B97D-48AF-8BBF-A8CEF67C894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687532" y="4709803"/>
            <a:ext cx="1593191" cy="1062127"/>
          </a:xfrm>
          <a:prstGeom prst="rect">
            <a:avLst/>
          </a:prstGeom>
        </p:spPr>
      </p:pic>
      <p:sp>
        <p:nvSpPr>
          <p:cNvPr id="16" name="TextBox 15">
            <a:extLst>
              <a:ext uri="{FF2B5EF4-FFF2-40B4-BE49-F238E27FC236}">
                <a16:creationId xmlns:a16="http://schemas.microsoft.com/office/drawing/2014/main" id="{DBC40AA8-B6B8-4A7A-99D4-9913FC6138FC}"/>
              </a:ext>
            </a:extLst>
          </p:cNvPr>
          <p:cNvSpPr txBox="1"/>
          <p:nvPr/>
        </p:nvSpPr>
        <p:spPr>
          <a:xfrm>
            <a:off x="512349" y="6414523"/>
            <a:ext cx="3632200" cy="196977"/>
          </a:xfrm>
          <a:prstGeom prst="rect">
            <a:avLst/>
          </a:prstGeom>
          <a:noFill/>
        </p:spPr>
        <p:txBody>
          <a:bodyPr wrap="square" rtlCol="0">
            <a:spAutoFit/>
          </a:bodyPr>
          <a:lstStyle/>
          <a:p>
            <a:r>
              <a:rPr lang="en-US" sz="680" dirty="0"/>
              <a:t>Photos: Free for reuse from </a:t>
            </a:r>
            <a:r>
              <a:rPr lang="en-US" sz="680" dirty="0" err="1"/>
              <a:t>Pixabay</a:t>
            </a:r>
            <a:endParaRPr lang="en-GB" sz="680" dirty="0"/>
          </a:p>
        </p:txBody>
      </p:sp>
      <p:pic>
        <p:nvPicPr>
          <p:cNvPr id="24" name="Picture 16" descr="heading">
            <a:extLst>
              <a:ext uri="{FF2B5EF4-FFF2-40B4-BE49-F238E27FC236}">
                <a16:creationId xmlns:a16="http://schemas.microsoft.com/office/drawing/2014/main" id="{03AEAF93-9FD3-4FFB-AB48-69BA0E54899C}"/>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56255" y="216802"/>
            <a:ext cx="2781993" cy="4562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pic>
    </p:spTree>
    <p:extLst>
      <p:ext uri="{BB962C8B-B14F-4D97-AF65-F5344CB8AC3E}">
        <p14:creationId xmlns:p14="http://schemas.microsoft.com/office/powerpoint/2010/main" val="980792497"/>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B9D9F696-5B44-4E4F-8B27-25D7575431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31486" y="6175121"/>
            <a:ext cx="4998213" cy="610200"/>
          </a:xfrm>
          <a:prstGeom prst="rect">
            <a:avLst/>
          </a:prstGeom>
        </p:spPr>
      </p:pic>
      <p:sp>
        <p:nvSpPr>
          <p:cNvPr id="13" name="TextBox 12"/>
          <p:cNvSpPr txBox="1"/>
          <p:nvPr/>
        </p:nvSpPr>
        <p:spPr>
          <a:xfrm>
            <a:off x="1691643" y="1567723"/>
            <a:ext cx="6275069" cy="553998"/>
          </a:xfrm>
          <a:prstGeom prst="rect">
            <a:avLst/>
          </a:prstGeom>
          <a:noFill/>
        </p:spPr>
        <p:txBody>
          <a:bodyPr wrap="square" rtlCol="0">
            <a:spAutoFit/>
          </a:bodyPr>
          <a:lstStyle/>
          <a:p>
            <a:r>
              <a:rPr lang="en-GB" sz="3000" dirty="0"/>
              <a:t>Why are Plants Important for People?</a:t>
            </a:r>
          </a:p>
        </p:txBody>
      </p:sp>
      <p:pic>
        <p:nvPicPr>
          <p:cNvPr id="9" name="Audio 8">
            <a:hlinkClick r:id="" action="ppaction://media"/>
            <a:extLst>
              <a:ext uri="{FF2B5EF4-FFF2-40B4-BE49-F238E27FC236}">
                <a16:creationId xmlns:a16="http://schemas.microsoft.com/office/drawing/2014/main" id="{005A1107-5AF3-4DB6-B1A4-6971A4F5738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pic>
        <p:nvPicPr>
          <p:cNvPr id="10" name="Picture 9">
            <a:extLst>
              <a:ext uri="{FF2B5EF4-FFF2-40B4-BE49-F238E27FC236}">
                <a16:creationId xmlns:a16="http://schemas.microsoft.com/office/drawing/2014/main" id="{242849FE-6B87-4AF7-88D4-9438D366F8A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1290" y="2196332"/>
            <a:ext cx="1298564" cy="859622"/>
          </a:xfrm>
          <a:prstGeom prst="rect">
            <a:avLst/>
          </a:prstGeom>
        </p:spPr>
      </p:pic>
      <p:pic>
        <p:nvPicPr>
          <p:cNvPr id="12" name="Picture 11">
            <a:extLst>
              <a:ext uri="{FF2B5EF4-FFF2-40B4-BE49-F238E27FC236}">
                <a16:creationId xmlns:a16="http://schemas.microsoft.com/office/drawing/2014/main" id="{7992FB4A-8C5C-4662-91D4-7F2211387AA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9098" y="3285440"/>
            <a:ext cx="1298564" cy="877207"/>
          </a:xfrm>
          <a:prstGeom prst="rect">
            <a:avLst/>
          </a:prstGeom>
        </p:spPr>
      </p:pic>
      <p:pic>
        <p:nvPicPr>
          <p:cNvPr id="15" name="Picture 14">
            <a:extLst>
              <a:ext uri="{FF2B5EF4-FFF2-40B4-BE49-F238E27FC236}">
                <a16:creationId xmlns:a16="http://schemas.microsoft.com/office/drawing/2014/main" id="{C3AD12ED-3895-40A9-859F-17FE14AD26C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80082" y="2494720"/>
            <a:ext cx="2138635" cy="1519872"/>
          </a:xfrm>
          <a:prstGeom prst="rect">
            <a:avLst/>
          </a:prstGeom>
        </p:spPr>
      </p:pic>
      <p:pic>
        <p:nvPicPr>
          <p:cNvPr id="17" name="Picture 16">
            <a:extLst>
              <a:ext uri="{FF2B5EF4-FFF2-40B4-BE49-F238E27FC236}">
                <a16:creationId xmlns:a16="http://schemas.microsoft.com/office/drawing/2014/main" id="{E25FA00C-F23B-420F-B25B-A79D1DA0CC3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51623" y="4387591"/>
            <a:ext cx="2764864" cy="1555236"/>
          </a:xfrm>
          <a:prstGeom prst="rect">
            <a:avLst/>
          </a:prstGeom>
        </p:spPr>
      </p:pic>
      <p:pic>
        <p:nvPicPr>
          <p:cNvPr id="19" name="Picture 18">
            <a:extLst>
              <a:ext uri="{FF2B5EF4-FFF2-40B4-BE49-F238E27FC236}">
                <a16:creationId xmlns:a16="http://schemas.microsoft.com/office/drawing/2014/main" id="{F12417C2-987C-47EF-B95B-E52C3D202A7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1884" y="4418709"/>
            <a:ext cx="1100667" cy="825500"/>
          </a:xfrm>
          <a:prstGeom prst="rect">
            <a:avLst/>
          </a:prstGeom>
        </p:spPr>
      </p:pic>
      <p:pic>
        <p:nvPicPr>
          <p:cNvPr id="21" name="Picture 20">
            <a:extLst>
              <a:ext uri="{FF2B5EF4-FFF2-40B4-BE49-F238E27FC236}">
                <a16:creationId xmlns:a16="http://schemas.microsoft.com/office/drawing/2014/main" id="{8B913A7B-1EFA-4595-98B5-8F2FB9DE42F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269993" y="2285735"/>
            <a:ext cx="1838509" cy="1220885"/>
          </a:xfrm>
          <a:prstGeom prst="rect">
            <a:avLst/>
          </a:prstGeom>
        </p:spPr>
      </p:pic>
      <p:pic>
        <p:nvPicPr>
          <p:cNvPr id="23" name="Picture 22">
            <a:extLst>
              <a:ext uri="{FF2B5EF4-FFF2-40B4-BE49-F238E27FC236}">
                <a16:creationId xmlns:a16="http://schemas.microsoft.com/office/drawing/2014/main" id="{F5EF01C1-82B3-4405-B441-C32462D2584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313344" y="3778506"/>
            <a:ext cx="1897124" cy="1511771"/>
          </a:xfrm>
          <a:prstGeom prst="rect">
            <a:avLst/>
          </a:prstGeom>
        </p:spPr>
      </p:pic>
      <p:pic>
        <p:nvPicPr>
          <p:cNvPr id="25" name="Picture 24">
            <a:extLst>
              <a:ext uri="{FF2B5EF4-FFF2-40B4-BE49-F238E27FC236}">
                <a16:creationId xmlns:a16="http://schemas.microsoft.com/office/drawing/2014/main" id="{896A6B91-ABFA-42F0-B426-CFC9F37AF6D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329502" y="2196331"/>
            <a:ext cx="2220938" cy="1480625"/>
          </a:xfrm>
          <a:prstGeom prst="rect">
            <a:avLst/>
          </a:prstGeom>
        </p:spPr>
      </p:pic>
      <p:pic>
        <p:nvPicPr>
          <p:cNvPr id="27" name="Picture 26">
            <a:extLst>
              <a:ext uri="{FF2B5EF4-FFF2-40B4-BE49-F238E27FC236}">
                <a16:creationId xmlns:a16="http://schemas.microsoft.com/office/drawing/2014/main" id="{51F25ABB-C323-405E-8632-CF6D0AD5EE1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502748" y="3925149"/>
            <a:ext cx="2047692" cy="1365128"/>
          </a:xfrm>
          <a:prstGeom prst="rect">
            <a:avLst/>
          </a:prstGeom>
        </p:spPr>
      </p:pic>
      <p:sp>
        <p:nvSpPr>
          <p:cNvPr id="24" name="TextBox 23">
            <a:extLst>
              <a:ext uri="{FF2B5EF4-FFF2-40B4-BE49-F238E27FC236}">
                <a16:creationId xmlns:a16="http://schemas.microsoft.com/office/drawing/2014/main" id="{812D7455-1EC3-4AFB-8899-70F1463D6212}"/>
              </a:ext>
            </a:extLst>
          </p:cNvPr>
          <p:cNvSpPr txBox="1"/>
          <p:nvPr/>
        </p:nvSpPr>
        <p:spPr>
          <a:xfrm>
            <a:off x="1272551" y="5960485"/>
            <a:ext cx="3632200" cy="196977"/>
          </a:xfrm>
          <a:prstGeom prst="rect">
            <a:avLst/>
          </a:prstGeom>
          <a:noFill/>
        </p:spPr>
        <p:txBody>
          <a:bodyPr wrap="square" rtlCol="0">
            <a:spAutoFit/>
          </a:bodyPr>
          <a:lstStyle/>
          <a:p>
            <a:r>
              <a:rPr lang="en-US" sz="680" dirty="0"/>
              <a:t>Photos: Free for reuse from </a:t>
            </a:r>
            <a:r>
              <a:rPr lang="en-US" sz="680" dirty="0" err="1"/>
              <a:t>Pixabay</a:t>
            </a:r>
            <a:endParaRPr lang="en-GB" sz="680" dirty="0"/>
          </a:p>
        </p:txBody>
      </p:sp>
      <p:pic>
        <p:nvPicPr>
          <p:cNvPr id="29" name="Picture 16" descr="heading">
            <a:extLst>
              <a:ext uri="{FF2B5EF4-FFF2-40B4-BE49-F238E27FC236}">
                <a16:creationId xmlns:a16="http://schemas.microsoft.com/office/drawing/2014/main" id="{1AB1CF93-4534-4C4E-90D4-AD74B26DF4E6}"/>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56255" y="216802"/>
            <a:ext cx="2781993" cy="4562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pic>
    </p:spTree>
    <p:extLst>
      <p:ext uri="{BB962C8B-B14F-4D97-AF65-F5344CB8AC3E}">
        <p14:creationId xmlns:p14="http://schemas.microsoft.com/office/powerpoint/2010/main" val="734498660"/>
      </p:ext>
    </p:extLst>
  </p:cSld>
  <p:clrMapOvr>
    <a:masterClrMapping/>
  </p:clrMapOvr>
  <mc:AlternateContent xmlns:mc="http://schemas.openxmlformats.org/markup-compatibility/2006" xmlns:p14="http://schemas.microsoft.com/office/powerpoint/2010/main">
    <mc:Choice Requires="p14">
      <p:transition spd="slow" p14:dur="2000" advTm="158864"/>
    </mc:Choice>
    <mc:Fallback xmlns="">
      <p:transition spd="slow" advTm="1588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1844</TotalTime>
  <Words>2162</Words>
  <Application>Microsoft Office PowerPoint</Application>
  <PresentationFormat>On-screen Show (4:3)</PresentationFormat>
  <Paragraphs>252</Paragraphs>
  <Slides>26</Slides>
  <Notes>19</Notes>
  <HiddenSlides>0</HiddenSlides>
  <MMClips>25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are trees so terrific?</vt:lpstr>
      <vt:lpstr>PowerPoint Presentation</vt:lpstr>
      <vt:lpstr>Different tree types</vt:lpstr>
      <vt:lpstr>Seasons of a tree</vt:lpstr>
      <vt:lpstr>PowerPoint Presentation</vt:lpstr>
      <vt:lpstr>Seeds of a tree- the life cycle</vt:lpstr>
      <vt:lpstr>PowerPoint Presentation</vt:lpstr>
      <vt:lpstr>Sir Joseph Banks tree collection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Jade Oliver</cp:lastModifiedBy>
  <cp:revision>153</cp:revision>
  <cp:lastPrinted>2018-11-30T15:55:18Z</cp:lastPrinted>
  <dcterms:created xsi:type="dcterms:W3CDTF">2018-11-27T15:40:18Z</dcterms:created>
  <dcterms:modified xsi:type="dcterms:W3CDTF">2021-01-27T09:56:34Z</dcterms:modified>
</cp:coreProperties>
</file>